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61"/>
  </p:notesMasterIdLst>
  <p:handoutMasterIdLst>
    <p:handoutMasterId r:id="rId62"/>
  </p:handoutMasterIdLst>
  <p:sldIdLst>
    <p:sldId id="256" r:id="rId3"/>
    <p:sldId id="352" r:id="rId4"/>
    <p:sldId id="257" r:id="rId5"/>
    <p:sldId id="259" r:id="rId6"/>
    <p:sldId id="394" r:id="rId7"/>
    <p:sldId id="333" r:id="rId8"/>
    <p:sldId id="263" r:id="rId9"/>
    <p:sldId id="264" r:id="rId10"/>
    <p:sldId id="265" r:id="rId11"/>
    <p:sldId id="335" r:id="rId12"/>
    <p:sldId id="337" r:id="rId13"/>
    <p:sldId id="351" r:id="rId14"/>
    <p:sldId id="267" r:id="rId15"/>
    <p:sldId id="270" r:id="rId16"/>
    <p:sldId id="271" r:id="rId17"/>
    <p:sldId id="272" r:id="rId18"/>
    <p:sldId id="273" r:id="rId19"/>
    <p:sldId id="381" r:id="rId20"/>
    <p:sldId id="369" r:id="rId21"/>
    <p:sldId id="378" r:id="rId22"/>
    <p:sldId id="290" r:id="rId23"/>
    <p:sldId id="372" r:id="rId24"/>
    <p:sldId id="295" r:id="rId25"/>
    <p:sldId id="296" r:id="rId26"/>
    <p:sldId id="301" r:id="rId27"/>
    <p:sldId id="302" r:id="rId28"/>
    <p:sldId id="303" r:id="rId29"/>
    <p:sldId id="304" r:id="rId30"/>
    <p:sldId id="305" r:id="rId31"/>
    <p:sldId id="306" r:id="rId32"/>
    <p:sldId id="384" r:id="rId33"/>
    <p:sldId id="307" r:id="rId34"/>
    <p:sldId id="385" r:id="rId35"/>
    <p:sldId id="386" r:id="rId36"/>
    <p:sldId id="308" r:id="rId37"/>
    <p:sldId id="309" r:id="rId38"/>
    <p:sldId id="373" r:id="rId39"/>
    <p:sldId id="374" r:id="rId40"/>
    <p:sldId id="375" r:id="rId41"/>
    <p:sldId id="311" r:id="rId42"/>
    <p:sldId id="312" r:id="rId43"/>
    <p:sldId id="376" r:id="rId44"/>
    <p:sldId id="313" r:id="rId45"/>
    <p:sldId id="387" r:id="rId46"/>
    <p:sldId id="318" r:id="rId47"/>
    <p:sldId id="319" r:id="rId48"/>
    <p:sldId id="323" r:id="rId49"/>
    <p:sldId id="322" r:id="rId50"/>
    <p:sldId id="343" r:id="rId51"/>
    <p:sldId id="355" r:id="rId52"/>
    <p:sldId id="359" r:id="rId53"/>
    <p:sldId id="388" r:id="rId54"/>
    <p:sldId id="389" r:id="rId55"/>
    <p:sldId id="390" r:id="rId56"/>
    <p:sldId id="391" r:id="rId57"/>
    <p:sldId id="392" r:id="rId58"/>
    <p:sldId id="393" r:id="rId59"/>
    <p:sldId id="382" r:id="rId60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8"/>
    <p:restoredTop sz="87941"/>
  </p:normalViewPr>
  <p:slideViewPr>
    <p:cSldViewPr snapToGrid="0" snapToObjects="1">
      <p:cViewPr>
        <p:scale>
          <a:sx n="96" d="100"/>
          <a:sy n="96" d="100"/>
        </p:scale>
        <p:origin x="168" y="920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65" d="100"/>
        <a:sy n="165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1/15/18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0181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6266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  <a:uFillTx/>
              </a:rPr>
              <a:pPr/>
              <a:t>30</a:t>
            </a:fld>
            <a:endParaRPr lang="en-US">
              <a:solidFill>
                <a:srgbClr val="000000"/>
              </a:solidFill>
              <a:uFillTx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71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  <a:uFillTx/>
              </a:rPr>
              <a:pPr/>
              <a:t>32</a:t>
            </a:fld>
            <a:endParaRPr lang="en-US">
              <a:solidFill>
                <a:srgbClr val="000000"/>
              </a:solidFill>
              <a:uFillTx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3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46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6514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Look into </a:t>
            </a:r>
            <a:r>
              <a:rPr lang="en-US" dirty="0" err="1" smtClean="0">
                <a:uFillTx/>
              </a:rPr>
              <a:t>plotly</a:t>
            </a:r>
            <a:r>
              <a:rPr lang="en-US" dirty="0" smtClean="0">
                <a:uFillTx/>
              </a:rPr>
              <a:t> and tableau </a:t>
            </a:r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46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610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842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http://</a:t>
            </a:r>
            <a:r>
              <a:rPr lang="en-US" dirty="0" err="1" smtClean="0">
                <a:uFillTx/>
              </a:rPr>
              <a:t>www.nytimes.com</a:t>
            </a:r>
            <a:r>
              <a:rPr lang="en-US" dirty="0" smtClean="0">
                <a:uFillTx/>
              </a:rPr>
              <a:t>/2009/12/15/science/15books.html</a:t>
            </a:r>
          </a:p>
          <a:p>
            <a:endParaRPr lang="en-US" dirty="0" smtClean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9BD55-2A74-9046-A627-207F81903D8A}" type="slidenum">
              <a:rPr lang="en-US" smtClean="0">
                <a:uFillTx/>
              </a:rPr>
              <a:pPr/>
              <a:t>7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http://</a:t>
            </a:r>
            <a:r>
              <a:rPr lang="en-US" dirty="0" err="1" smtClean="0">
                <a:uFillTx/>
              </a:rPr>
              <a:t>www.nytimes.com</a:t>
            </a:r>
            <a:r>
              <a:rPr lang="en-US" smtClean="0">
                <a:uFillTx/>
              </a:rPr>
              <a:t>/2009/12/15/science/15books.html</a:t>
            </a:r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9BD55-2A74-9046-A627-207F81903D8A}" type="slidenum">
              <a:rPr lang="en-US" smtClean="0">
                <a:uFillTx/>
              </a:rPr>
              <a:pPr/>
              <a:t>8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1970s </a:t>
            </a:r>
            <a:r>
              <a:rPr lang="en-US" dirty="0" smtClean="0">
                <a:uFillTx/>
                <a:sym typeface="Wingdings"/>
              </a:rPr>
              <a:t> Rise of the PDP 11</a:t>
            </a:r>
          </a:p>
          <a:p>
            <a:r>
              <a:rPr lang="en-US" dirty="0" smtClean="0">
                <a:uFillTx/>
                <a:sym typeface="Wingdings"/>
              </a:rPr>
              <a:t>1980s</a:t>
            </a:r>
            <a:r>
              <a:rPr lang="en-US" baseline="0" dirty="0" smtClean="0">
                <a:uFillTx/>
                <a:sym typeface="Wingdings"/>
              </a:rPr>
              <a:t>  Apple II, NEC, IBM PC </a:t>
            </a:r>
            <a:r>
              <a:rPr lang="mr-IN" baseline="0" dirty="0" smtClean="0">
                <a:uFillTx/>
                <a:sym typeface="Wingdings"/>
              </a:rPr>
              <a:t>…</a:t>
            </a:r>
            <a:endParaRPr lang="en-US" dirty="0" smtClean="0">
              <a:uFillTx/>
              <a:sym typeface="Wingdings"/>
            </a:endParaRPr>
          </a:p>
          <a:p>
            <a:r>
              <a:rPr lang="en-US" dirty="0" smtClean="0">
                <a:uFillTx/>
                <a:sym typeface="Wingdings"/>
              </a:rPr>
              <a:t>1980s  Lotus</a:t>
            </a:r>
            <a:r>
              <a:rPr lang="en-US" baseline="0" dirty="0" smtClean="0">
                <a:uFillTx/>
                <a:sym typeface="Wingdings"/>
              </a:rPr>
              <a:t> 1-2-3, </a:t>
            </a:r>
            <a:endParaRPr lang="en-US" dirty="0" smtClean="0">
              <a:uFillTx/>
              <a:sym typeface="Wingdings"/>
            </a:endParaRPr>
          </a:p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15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http://</a:t>
            </a:r>
            <a:r>
              <a:rPr lang="en-US" dirty="0" err="1" smtClean="0">
                <a:uFillTx/>
              </a:rPr>
              <a:t>drewconway.com</a:t>
            </a:r>
            <a:r>
              <a:rPr lang="en-US" baseline="0" dirty="0" smtClean="0">
                <a:uFillTx/>
              </a:rPr>
              <a:t> 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Drew Conway, CEO and founder of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Allluvium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is a leading expert in the application of computational methods to social and behavioral problems at large-scale. Drew has been writing and speaking about the role of data — and the discipline of data science — in industry, government, and academia for several years.”</a:t>
            </a:r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17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 smtClean="0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1/15/18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 smtClean="0">
                <a:solidFill>
                  <a:srgbClr val="003262"/>
                </a:solidFill>
              </a:rPr>
              <a:t>D</a:t>
            </a:r>
            <a:r>
              <a:rPr lang="en-US" sz="2667" b="1" dirty="0" smtClean="0">
                <a:solidFill>
                  <a:srgbClr val="003262"/>
                </a:solidFill>
              </a:rPr>
              <a:t>S</a:t>
            </a:r>
            <a:r>
              <a:rPr lang="en-US" sz="2667" b="1" baseline="0" dirty="0" smtClean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</a:t>
            </a:r>
            <a:r>
              <a:rPr lang="en" sz="2400" b="1" dirty="0" smtClean="0">
                <a:solidFill>
                  <a:srgbClr val="C4820E"/>
                </a:solidFill>
              </a:rPr>
              <a:t>201</a:t>
            </a:r>
            <a:r>
              <a:rPr lang="en-US" sz="2400" b="1" dirty="0" smtClean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uFillTx/>
              </a:rPr>
              <a:t>Todo</a:t>
            </a:r>
            <a:r>
              <a:rPr lang="en-US" dirty="0" smtClean="0">
                <a:uFillTx/>
              </a:rPr>
              <a:t> Slide</a:t>
            </a:r>
            <a:endParaRPr lang="en-US" dirty="0">
              <a:uFillTx/>
            </a:endParaRP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  <a:endParaRPr lang="en-US" sz="2400" b="1">
              <a:effectLst>
                <a:glow rad="368300">
                  <a:srgbClr val="FFC000">
                    <a:alpha val="76000"/>
                  </a:srgbClr>
                </a:glow>
              </a:effectLst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1/15/18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1/15/18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1/15/18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1/15/18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gonzal@cs.berkeley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png"/><Relationship Id="rId5" Type="http://schemas.openxmlformats.org/officeDocument/2006/relationships/image" Target="../media/image26.tiff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tiff"/><Relationship Id="rId12" Type="http://schemas.openxmlformats.org/officeDocument/2006/relationships/image" Target="../media/image40.tiff"/><Relationship Id="rId13" Type="http://schemas.openxmlformats.org/officeDocument/2006/relationships/image" Target="../media/image41.tiff"/><Relationship Id="rId14" Type="http://schemas.openxmlformats.org/officeDocument/2006/relationships/image" Target="../media/image42.tiff"/><Relationship Id="rId15" Type="http://schemas.openxmlformats.org/officeDocument/2006/relationships/image" Target="../media/image43.tiff"/><Relationship Id="rId16" Type="http://schemas.openxmlformats.org/officeDocument/2006/relationships/image" Target="../media/image44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tiff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jpeg"/><Relationship Id="rId10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s100.org/sp1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4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emf"/><Relationship Id="rId3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orms/YohOCvkrUia4zTeI2" TargetMode="External"/><Relationship Id="rId4" Type="http://schemas.openxmlformats.org/officeDocument/2006/relationships/hyperlink" Target="https://piazza.com/berkeley/spring2018/ds100/hom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ssignment_proble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ferentialthinking.co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proquest.safaribooksonline.com/9781491901410" TargetMode="External"/><Relationship Id="rId4" Type="http://schemas.openxmlformats.org/officeDocument/2006/relationships/hyperlink" Target="http://proquest.safaribooksonline.com/9781449363871" TargetMode="External"/><Relationship Id="rId5" Type="http://schemas.openxmlformats.org/officeDocument/2006/relationships/hyperlink" Target="http://www-bcf.usc.edu/~gareth/ISL/" TargetMode="External"/><Relationship Id="rId6" Type="http://schemas.openxmlformats.org/officeDocument/2006/relationships/hyperlink" Target="http://proquest.safaribooksonline.com/978144932359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berkeley/spring2018/ds100/home" TargetMode="External"/><Relationship Id="rId3" Type="http://schemas.openxmlformats.org/officeDocument/2006/relationships/hyperlink" Target="http://www.ds100.org/sp17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7200" b="1" dirty="0" smtClean="0">
                <a:uFillTx/>
              </a:rPr>
              <a:t>Data 100</a:t>
            </a:r>
            <a:r>
              <a:rPr lang="en-US" sz="6600" dirty="0" smtClean="0">
                <a:uFillTx/>
              </a:rPr>
              <a:t/>
            </a:r>
            <a:br>
              <a:rPr lang="en-US" sz="6600" dirty="0" smtClean="0">
                <a:uFillTx/>
              </a:rPr>
            </a:br>
            <a:r>
              <a:rPr lang="en-US" sz="6600" i="1" dirty="0" smtClean="0">
                <a:uFillTx/>
              </a:rPr>
              <a:t>Principles </a:t>
            </a:r>
            <a:r>
              <a:rPr lang="en-US" sz="6600" i="1" dirty="0">
                <a:uFillTx/>
              </a:rPr>
              <a:t>&amp; Techniques of Data </a:t>
            </a:r>
            <a:r>
              <a:rPr lang="en-US" sz="6600" i="1" dirty="0" smtClean="0">
                <a:uFillTx/>
              </a:rPr>
              <a:t>Science</a:t>
            </a:r>
            <a:endParaRPr lang="en-US" sz="66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5264" y="4240481"/>
            <a:ext cx="8338783" cy="1352550"/>
          </a:xfrm>
        </p:spPr>
        <p:txBody>
          <a:bodyPr>
            <a:noAutofit/>
          </a:bodyPr>
          <a:lstStyle/>
          <a:p>
            <a:pPr algn="l"/>
            <a:r>
              <a:rPr lang="en-US" sz="1800" dirty="0" smtClean="0">
                <a:uFillTx/>
              </a:rPr>
              <a:t>Slides by:</a:t>
            </a:r>
          </a:p>
          <a:p>
            <a:pPr algn="l"/>
            <a:r>
              <a:rPr lang="en-US" b="1" dirty="0" smtClean="0">
                <a:uFillTx/>
              </a:rPr>
              <a:t>Joseph E. Gonzalez</a:t>
            </a:r>
          </a:p>
          <a:p>
            <a:pPr algn="l"/>
            <a:r>
              <a:rPr lang="en-US" sz="2000" dirty="0" smtClean="0">
                <a:uFillTx/>
                <a:hlinkClick r:id="rId2"/>
              </a:rPr>
              <a:t>jegonzal@cs.berkeley.edu</a:t>
            </a:r>
          </a:p>
          <a:p>
            <a:pPr algn="l"/>
            <a:endParaRPr lang="en-US" sz="2000" dirty="0" smtClean="0">
              <a:uFillTx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02939" y="3515940"/>
            <a:ext cx="2960361" cy="2855070"/>
            <a:chOff x="8202939" y="3515940"/>
            <a:chExt cx="2960361" cy="2855070"/>
          </a:xfrm>
        </p:grpSpPr>
        <p:grpSp>
          <p:nvGrpSpPr>
            <p:cNvPr id="13" name="Group 12"/>
            <p:cNvGrpSpPr/>
            <p:nvPr/>
          </p:nvGrpSpPr>
          <p:grpSpPr>
            <a:xfrm>
              <a:off x="8202939" y="3515940"/>
              <a:ext cx="2960361" cy="2855070"/>
              <a:chOff x="2398281" y="1322640"/>
              <a:chExt cx="4896161" cy="4722019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4095395" y="2226135"/>
                <a:ext cx="137160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6451680" y="3096066"/>
                <a:ext cx="0" cy="137160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3994572" y="5336382"/>
                <a:ext cx="137160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3015076" y="3096066"/>
                <a:ext cx="0" cy="137160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2523009" y="1322640"/>
                <a:ext cx="984132" cy="1985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dirty="0" smtClean="0">
                    <a:latin typeface="Times" charset="0"/>
                    <a:ea typeface="Times" charset="0"/>
                    <a:cs typeface="Times" charset="0"/>
                  </a:rPr>
                  <a:t>?</a:t>
                </a:r>
                <a:endParaRPr lang="en-US" sz="7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08918" y="4881179"/>
                <a:ext cx="1685524" cy="116348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98281" y="4628688"/>
                <a:ext cx="1233590" cy="1219164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6183" y="3632957"/>
              <a:ext cx="749289" cy="8302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50505"/>
              </a:clrFrom>
              <a:clrTo>
                <a:srgbClr val="05050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3674" y="1"/>
            <a:ext cx="4678326" cy="4678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40241" y="430643"/>
            <a:ext cx="55005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400" i="1" dirty="0">
                <a:solidFill>
                  <a:srgbClr val="FFFFFF"/>
                </a:solidFill>
              </a:rPr>
              <a:t>Real </a:t>
            </a:r>
            <a:r>
              <a:rPr lang="en-US" sz="5400" i="1" dirty="0" smtClean="0">
                <a:solidFill>
                  <a:srgbClr val="FFFFFF"/>
                </a:solidFill>
              </a:rPr>
              <a:t/>
            </a:r>
            <a:br>
              <a:rPr lang="en-US" sz="5400" i="1" dirty="0" smtClean="0">
                <a:solidFill>
                  <a:srgbClr val="FFFFFF"/>
                </a:solidFill>
              </a:rPr>
            </a:br>
            <a:r>
              <a:rPr lang="en-US" sz="5400" i="1" dirty="0" smtClean="0">
                <a:solidFill>
                  <a:srgbClr val="FFFFFF"/>
                </a:solidFill>
              </a:rPr>
              <a:t>concern</a:t>
            </a:r>
            <a:r>
              <a:rPr lang="en-US" sz="5400" i="1" dirty="0">
                <a:solidFill>
                  <a:srgbClr val="FFFFFF"/>
                </a:solidFill>
              </a:rPr>
              <a:t>? 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4625" y="-68253"/>
            <a:ext cx="5937999" cy="5029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0897" y="3045373"/>
            <a:ext cx="2551103" cy="38770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110" y="1802056"/>
            <a:ext cx="5489237" cy="4824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32" y="3195618"/>
            <a:ext cx="5559078" cy="4129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5373"/>
            <a:ext cx="4640368" cy="39227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0" y="2397642"/>
            <a:ext cx="12192000" cy="2062716"/>
          </a:xfrm>
          <a:prstGeom prst="rect">
            <a:avLst/>
          </a:prstGeom>
          <a:solidFill>
            <a:schemeClr val="dk1">
              <a:alpha val="69000"/>
            </a:schemeClr>
          </a:solidFill>
          <a:effectLst>
            <a:outerShdw blurRad="101600" sx="111000" sy="111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mtClean="0"/>
              <a:t>There </a:t>
            </a:r>
            <a:r>
              <a:rPr lang="en-US" sz="4400" dirty="0" smtClean="0"/>
              <a:t>are more </a:t>
            </a:r>
            <a:r>
              <a:rPr lang="en-US" sz="4400" b="1" dirty="0" smtClean="0"/>
              <a:t>immediate concerns</a:t>
            </a:r>
            <a:r>
              <a:rPr lang="en-US" sz="4400" dirty="0" smtClean="0"/>
              <a:t>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33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654266" cy="1325563"/>
          </a:xfrm>
        </p:spPr>
        <p:txBody>
          <a:bodyPr/>
          <a:lstStyle/>
          <a:p>
            <a:r>
              <a:rPr lang="en-US" dirty="0" smtClean="0"/>
              <a:t>The Darker Side of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977656"/>
            <a:ext cx="7804741" cy="4502519"/>
          </a:xfrm>
        </p:spPr>
        <p:txBody>
          <a:bodyPr>
            <a:normAutofit/>
          </a:bodyPr>
          <a:lstStyle/>
          <a:p>
            <a:r>
              <a:rPr lang="en-US" dirty="0" smtClean="0"/>
              <a:t>Obscuring complex decisions </a:t>
            </a:r>
          </a:p>
          <a:p>
            <a:pPr lvl="1"/>
            <a:r>
              <a:rPr lang="en-US" dirty="0" smtClean="0"/>
              <a:t>Mortgage backed securities </a:t>
            </a:r>
            <a:r>
              <a:rPr lang="en-US" dirty="0" smtClean="0">
                <a:sym typeface="Wingdings"/>
              </a:rPr>
              <a:t> market crash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Teaching scores &amp; job advancement</a:t>
            </a:r>
          </a:p>
          <a:p>
            <a:r>
              <a:rPr lang="en-US" dirty="0" smtClean="0"/>
              <a:t>Reinforcing </a:t>
            </a:r>
            <a:r>
              <a:rPr lang="en-US" dirty="0"/>
              <a:t>h</a:t>
            </a:r>
            <a:r>
              <a:rPr lang="en-US" dirty="0" smtClean="0"/>
              <a:t>istorical trends and biases</a:t>
            </a:r>
          </a:p>
          <a:p>
            <a:pPr lvl="1"/>
            <a:r>
              <a:rPr lang="en-US" dirty="0" smtClean="0"/>
              <a:t>Hiring based on previous hiring data</a:t>
            </a:r>
          </a:p>
          <a:p>
            <a:pPr lvl="1"/>
            <a:r>
              <a:rPr lang="en-US" dirty="0" smtClean="0"/>
              <a:t>Recidivism and racially biased sentencing</a:t>
            </a:r>
          </a:p>
          <a:p>
            <a:pPr lvl="1"/>
            <a:r>
              <a:rPr lang="en-US" dirty="0"/>
              <a:t>Social media, news, and </a:t>
            </a:r>
            <a:r>
              <a:rPr lang="en-US" dirty="0" smtClean="0"/>
              <a:t>politics</a:t>
            </a:r>
            <a:endParaRPr lang="en-US" dirty="0"/>
          </a:p>
          <a:p>
            <a:r>
              <a:rPr lang="en-US" dirty="0" smtClean="0"/>
              <a:t>We will touch on the ethics of data science throughout the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191" y="1522413"/>
            <a:ext cx="3301869" cy="4957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450" y="6540661"/>
            <a:ext cx="1163955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http://</a:t>
            </a:r>
            <a:r>
              <a:rPr lang="en-US" sz="1400" dirty="0" err="1"/>
              <a:t>www.npr.org</a:t>
            </a:r>
            <a:r>
              <a:rPr lang="en-US" sz="1400" dirty="0"/>
              <a:t>/2016/09/12/493654950/weapons-of-math-destruction-outlines-dangers-of-relying-on-data-analytics</a:t>
            </a:r>
          </a:p>
        </p:txBody>
      </p:sp>
    </p:spTree>
    <p:extLst>
      <p:ext uri="{BB962C8B-B14F-4D97-AF65-F5344CB8AC3E}">
        <p14:creationId xmlns:p14="http://schemas.microsoft.com/office/powerpoint/2010/main" val="80040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162" y="156083"/>
            <a:ext cx="1080135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But </a:t>
            </a:r>
            <a:r>
              <a:rPr lang="mr-IN" sz="5400" dirty="0" smtClean="0"/>
              <a:t>…</a:t>
            </a:r>
            <a:r>
              <a:rPr lang="en-US" sz="5400" dirty="0" smtClean="0"/>
              <a:t> I am </a:t>
            </a:r>
            <a:r>
              <a:rPr lang="en-US" sz="5400" b="1" i="1" u="sng" dirty="0" smtClean="0"/>
              <a:t>optimistic </a:t>
            </a:r>
            <a:endParaRPr lang="en-US" sz="54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9"/>
            <a:ext cx="10866120" cy="4992306"/>
          </a:xfrm>
        </p:spPr>
        <p:txBody>
          <a:bodyPr>
            <a:normAutofit/>
          </a:bodyPr>
          <a:lstStyle/>
          <a:p>
            <a:r>
              <a:rPr lang="en-US" dirty="0" smtClean="0"/>
              <a:t>Knowledge </a:t>
            </a:r>
            <a:r>
              <a:rPr lang="en-US" dirty="0"/>
              <a:t>is empowering </a:t>
            </a:r>
            <a:endParaRPr lang="en-US" b="1" dirty="0" smtClean="0"/>
          </a:p>
          <a:p>
            <a:r>
              <a:rPr lang="en-US" dirty="0" smtClean="0"/>
              <a:t>Data science offers </a:t>
            </a:r>
            <a:r>
              <a:rPr lang="en-US" b="1" dirty="0" smtClean="0"/>
              <a:t>immense potential </a:t>
            </a:r>
            <a:r>
              <a:rPr lang="en-US" dirty="0" smtClean="0"/>
              <a:t>to address challenging problems facing society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future is in </a:t>
            </a:r>
            <a:r>
              <a:rPr lang="en-US" b="1" dirty="0" smtClean="0"/>
              <a:t>your hands</a:t>
            </a:r>
            <a:r>
              <a:rPr lang="en-US" dirty="0" smtClean="0"/>
              <a:t> and I believe</a:t>
            </a:r>
            <a:endParaRPr lang="en-US" dirty="0"/>
          </a:p>
          <a:p>
            <a:pPr marL="14287" indent="0" algn="ctr">
              <a:buNone/>
            </a:pPr>
            <a:r>
              <a:rPr lang="en-US" sz="3200" i="1" u="sng" dirty="0" smtClean="0"/>
              <a:t>You will use your knowledge for good.</a:t>
            </a:r>
          </a:p>
          <a:p>
            <a:pPr marL="14287" indent="0" algn="ctr">
              <a:buNone/>
            </a:pPr>
            <a:endParaRPr lang="en-US" sz="2400" i="1" u="sng" dirty="0" smtClean="0"/>
          </a:p>
          <a:p>
            <a:pPr marL="14287" indent="0" algn="r">
              <a:buNone/>
            </a:pPr>
            <a:r>
              <a:rPr lang="mr-IN" sz="3200" i="1" dirty="0" smtClean="0"/>
              <a:t>…</a:t>
            </a:r>
            <a:r>
              <a:rPr lang="en-US" sz="3200" i="1" dirty="0" smtClean="0"/>
              <a:t> I am thrilled to teach Data 100!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6216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uFillTx/>
              </a:rPr>
              <a:t>What is </a:t>
            </a:r>
            <a:br>
              <a:rPr lang="en-US" dirty="0" smtClean="0">
                <a:uFillTx/>
              </a:rPr>
            </a:br>
            <a:r>
              <a:rPr lang="en-US" sz="11500" dirty="0" smtClean="0">
                <a:uFillTx/>
              </a:rPr>
              <a:t>Data Science?</a:t>
            </a:r>
            <a:endParaRPr lang="en-US" sz="11500" dirty="0">
              <a:uFillTx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dirty="0" smtClean="0">
                <a:uFillTx/>
              </a:rPr>
              <a:t> recurring question across industry and academia.</a:t>
            </a:r>
            <a:endParaRPr lang="en-US" dirty="0"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61" y="351004"/>
            <a:ext cx="1080135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uFillTx/>
              </a:rPr>
              <a:t>My Definition for Data Science</a:t>
            </a:r>
            <a:endParaRPr lang="en-US" sz="4800" b="1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661" y="1613709"/>
            <a:ext cx="11096591" cy="1554274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600" dirty="0" smtClean="0">
                <a:uFillTx/>
              </a:rPr>
              <a:t>The application of </a:t>
            </a:r>
            <a:r>
              <a:rPr lang="en-US" sz="3600" b="1" dirty="0" smtClean="0">
                <a:uFillTx/>
              </a:rPr>
              <a:t>data centric</a:t>
            </a:r>
            <a:r>
              <a:rPr lang="en-US" sz="3600" dirty="0" smtClean="0">
                <a:uFillTx/>
              </a:rPr>
              <a:t>, </a:t>
            </a:r>
            <a:r>
              <a:rPr lang="en-US" sz="3600" b="1" dirty="0" smtClean="0">
                <a:uFillTx/>
              </a:rPr>
              <a:t>computational</a:t>
            </a:r>
            <a:r>
              <a:rPr lang="en-US" sz="3600" dirty="0" smtClean="0">
                <a:uFillTx/>
              </a:rPr>
              <a:t>, and </a:t>
            </a:r>
            <a:r>
              <a:rPr lang="en-US" sz="3600" b="1" dirty="0" smtClean="0">
                <a:uFillTx/>
              </a:rPr>
              <a:t>inferential</a:t>
            </a:r>
            <a:r>
              <a:rPr lang="en-US" sz="3600" dirty="0" smtClean="0">
                <a:uFillTx/>
              </a:rPr>
              <a:t> </a:t>
            </a:r>
            <a:r>
              <a:rPr lang="en-US" sz="3600" b="1" dirty="0" smtClean="0">
                <a:uFillTx/>
              </a:rPr>
              <a:t>thinking</a:t>
            </a:r>
            <a:r>
              <a:rPr lang="en-US" sz="3600" dirty="0" smtClean="0">
                <a:uFillTx/>
              </a:rPr>
              <a:t> to</a:t>
            </a:r>
          </a:p>
          <a:p>
            <a:pPr marL="14287" indent="0">
              <a:buNone/>
            </a:pPr>
            <a:endParaRPr lang="en-US" sz="3600" dirty="0">
              <a:uFillTx/>
            </a:endParaRPr>
          </a:p>
          <a:p>
            <a:pPr marL="14287" indent="0">
              <a:buNone/>
            </a:pPr>
            <a:endParaRPr lang="en-US" sz="3600" dirty="0" smtClean="0">
              <a:uFillTx/>
            </a:endParaRPr>
          </a:p>
          <a:p>
            <a:pPr marL="14287" indent="0">
              <a:buNone/>
            </a:pPr>
            <a:endParaRPr lang="en-US" sz="3600" dirty="0" smtClean="0">
              <a:uFillTx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797938" y="3007595"/>
            <a:ext cx="33217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 dirty="0">
                <a:uFillTx/>
              </a:rPr>
              <a:t>u</a:t>
            </a:r>
            <a:r>
              <a:rPr lang="en-US" sz="4400" i="1" dirty="0" smtClean="0">
                <a:uFillTx/>
              </a:rPr>
              <a:t>nderstand</a:t>
            </a:r>
          </a:p>
          <a:p>
            <a:pPr algn="ctr"/>
            <a:r>
              <a:rPr lang="en-US" sz="4400" i="1" dirty="0" smtClean="0">
                <a:uFillTx/>
              </a:rPr>
              <a:t>the world</a:t>
            </a:r>
            <a:endParaRPr lang="en-US" sz="4400" i="1" dirty="0"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7288852" y="3007595"/>
            <a:ext cx="27206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 dirty="0" smtClean="0">
                <a:uFillTx/>
              </a:rPr>
              <a:t>solve </a:t>
            </a:r>
          </a:p>
          <a:p>
            <a:pPr algn="ctr"/>
            <a:r>
              <a:rPr lang="en-US" sz="4400" i="1" dirty="0" smtClean="0">
                <a:uFillTx/>
              </a:rPr>
              <a:t>problems</a:t>
            </a:r>
            <a:endParaRPr lang="en-US" sz="4400" i="1" dirty="0">
              <a:uFillTx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462382" y="4546240"/>
            <a:ext cx="1992854" cy="700119"/>
            <a:chOff x="2462382" y="4546240"/>
            <a:chExt cx="1992854" cy="700119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2462382" y="4600028"/>
              <a:ext cx="1992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  <a:uFillTx/>
                </a:rPr>
                <a:t>Science</a:t>
              </a:r>
              <a:endParaRPr lang="en-US" sz="3600" b="1" dirty="0">
                <a:solidFill>
                  <a:schemeClr val="accent2"/>
                </a:solidFill>
                <a:uFillTx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824283" y="4546240"/>
              <a:ext cx="116541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7236754" y="4546240"/>
            <a:ext cx="2824812" cy="700118"/>
            <a:chOff x="7236754" y="4546240"/>
            <a:chExt cx="2824812" cy="700118"/>
          </a:xfrm>
        </p:grpSpPr>
        <p:sp>
          <p:nvSpPr>
            <p:cNvPr id="9" name="TextBox 8"/>
            <p:cNvSpPr txBox="1">
              <a:spLocks/>
            </p:cNvSpPr>
            <p:nvPr/>
          </p:nvSpPr>
          <p:spPr>
            <a:xfrm>
              <a:off x="7236754" y="4600027"/>
              <a:ext cx="28248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5"/>
                  </a:solidFill>
                  <a:uFillTx/>
                </a:rPr>
                <a:t>Engineering</a:t>
              </a:r>
              <a:endParaRPr lang="en-US" sz="3600" b="1" dirty="0">
                <a:solidFill>
                  <a:schemeClr val="accent5"/>
                </a:solidFill>
                <a:uFillTx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8066454" y="4546240"/>
              <a:ext cx="116541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>
            <a:spLocks/>
          </p:cNvSpPr>
          <p:nvPr/>
        </p:nvSpPr>
        <p:spPr>
          <a:xfrm>
            <a:off x="5752289" y="3530577"/>
            <a:ext cx="707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uFillTx/>
              </a:rPr>
              <a:t>&amp;</a:t>
            </a:r>
            <a:endParaRPr lang="en-US" sz="6000" b="1" dirty="0">
              <a:uFillTx/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435086" y="5955768"/>
            <a:ext cx="9445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7" indent="-342900" algn="r">
              <a:buFont typeface="Wingdings" charset="2"/>
              <a:buChar char="Ø"/>
            </a:pPr>
            <a:r>
              <a:rPr lang="en-US" sz="2800" i="1">
                <a:uFillTx/>
              </a:rPr>
              <a:t>Data science is fundamentally </a:t>
            </a:r>
            <a:r>
              <a:rPr lang="en-US" sz="2800" i="1" u="sng">
                <a:uFillTx/>
              </a:rPr>
              <a:t>interdisciplinary </a:t>
            </a:r>
            <a:endParaRPr lang="en-US" sz="2800" i="1" u="sng" dirty="0"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603" y="841600"/>
            <a:ext cx="676275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uFillTx/>
              </a:rPr>
              <a:t>Skills of Data Science</a:t>
            </a:r>
            <a:endParaRPr lang="en-US" sz="6000" dirty="0">
              <a:uFillTx/>
            </a:endParaRPr>
          </a:p>
        </p:txBody>
      </p:sp>
      <p:grpSp>
        <p:nvGrpSpPr>
          <p:cNvPr id="3" name="Group 2"/>
          <p:cNvGrpSpPr/>
          <p:nvPr/>
        </p:nvGrpSpPr>
        <p:grpSpPr>
          <a:xfrm rot="18000000">
            <a:off x="3603143" y="2527141"/>
            <a:ext cx="3777130" cy="3777130"/>
            <a:chOff x="5163670" y="2280957"/>
            <a:chExt cx="3777130" cy="3777130"/>
          </a:xfrm>
        </p:grpSpPr>
        <p:sp>
          <p:nvSpPr>
            <p:cNvPr id="6" name="Oval 5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3600000">
              <a:off x="4977732" y="4141778"/>
              <a:ext cx="223170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Computer</a:t>
              </a: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Science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 rot="3230597">
            <a:off x="7955905" y="2586397"/>
            <a:ext cx="3777130" cy="3777130"/>
            <a:chOff x="7052235" y="2280957"/>
            <a:chExt cx="3777130" cy="3777130"/>
          </a:xfrm>
        </p:grpSpPr>
        <p:sp>
          <p:nvSpPr>
            <p:cNvPr id="8" name="Oval 7"/>
            <p:cNvSpPr>
              <a:spLocks/>
            </p:cNvSpPr>
            <p:nvPr/>
          </p:nvSpPr>
          <p:spPr>
            <a:xfrm>
              <a:off x="7052235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 rot="18407288">
              <a:off x="8906432" y="4505078"/>
              <a:ext cx="1835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>
                  <a:solidFill>
                    <a:schemeClr val="bg1"/>
                  </a:solidFill>
                  <a:uFillTx/>
                </a:rPr>
                <a:t>Statistics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603" y="841600"/>
            <a:ext cx="676275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uFillTx/>
              </a:rPr>
              <a:t>Skills of Data Science</a:t>
            </a:r>
            <a:endParaRPr lang="en-US" sz="6000" dirty="0">
              <a:uFillTx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3670" y="2280957"/>
            <a:ext cx="3777130" cy="3777130"/>
            <a:chOff x="5163670" y="2280957"/>
            <a:chExt cx="3777130" cy="3777130"/>
          </a:xfrm>
        </p:grpSpPr>
        <p:sp>
          <p:nvSpPr>
            <p:cNvPr id="6" name="Oval 5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3600000">
              <a:off x="4977732" y="4141778"/>
              <a:ext cx="223170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Computer</a:t>
              </a: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Science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052235" y="2280957"/>
            <a:ext cx="3777130" cy="3777130"/>
            <a:chOff x="7052235" y="2280957"/>
            <a:chExt cx="3777130" cy="3777130"/>
          </a:xfrm>
        </p:grpSpPr>
        <p:sp>
          <p:nvSpPr>
            <p:cNvPr id="8" name="Oval 7"/>
            <p:cNvSpPr>
              <a:spLocks/>
            </p:cNvSpPr>
            <p:nvPr/>
          </p:nvSpPr>
          <p:spPr>
            <a:xfrm>
              <a:off x="7052235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 rot="18407288">
              <a:off x="8906432" y="4505078"/>
              <a:ext cx="1835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>
                  <a:solidFill>
                    <a:schemeClr val="bg1"/>
                  </a:solidFill>
                  <a:uFillTx/>
                </a:rPr>
                <a:t>Statistics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sp>
        <p:nvSpPr>
          <p:cNvPr id="15" name="TextBox 14"/>
          <p:cNvSpPr txBox="1">
            <a:spLocks/>
          </p:cNvSpPr>
          <p:nvPr/>
        </p:nvSpPr>
        <p:spPr>
          <a:xfrm>
            <a:off x="7122834" y="3692468"/>
            <a:ext cx="173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uFillTx/>
              </a:rPr>
              <a:t>Machine</a:t>
            </a:r>
            <a:br>
              <a:rPr lang="en-US" sz="2800" dirty="0" smtClean="0">
                <a:solidFill>
                  <a:schemeClr val="bg1"/>
                </a:solidFill>
                <a:uFillTx/>
              </a:rPr>
            </a:br>
            <a:r>
              <a:rPr lang="en-US" sz="2800" dirty="0" smtClean="0">
                <a:solidFill>
                  <a:schemeClr val="bg1"/>
                </a:solidFill>
                <a:uFillTx/>
              </a:rPr>
              <a:t>Learning</a:t>
            </a:r>
            <a:endParaRPr lang="en-US" sz="2800" dirty="0">
              <a:solidFill>
                <a:schemeClr val="bg1"/>
              </a:solidFill>
              <a:uFillTx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7953" y="-3913868"/>
            <a:ext cx="3777130" cy="3777130"/>
            <a:chOff x="6107953" y="625469"/>
            <a:chExt cx="3777130" cy="3777130"/>
          </a:xfrm>
        </p:grpSpPr>
        <p:sp>
          <p:nvSpPr>
            <p:cNvPr id="13" name="Oval 12"/>
            <p:cNvSpPr>
              <a:spLocks/>
            </p:cNvSpPr>
            <p:nvPr/>
          </p:nvSpPr>
          <p:spPr>
            <a:xfrm>
              <a:off x="6107953" y="625469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7052235" y="801320"/>
              <a:ext cx="19175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Domain</a:t>
              </a:r>
              <a:br>
                <a:rPr lang="en-US" sz="3200" dirty="0" smtClean="0">
                  <a:solidFill>
                    <a:schemeClr val="bg1"/>
                  </a:solidFill>
                  <a:uFillTx/>
                </a:rPr>
              </a:br>
              <a:r>
                <a:rPr lang="en-US" sz="3200" dirty="0" smtClean="0">
                  <a:solidFill>
                    <a:schemeClr val="bg1"/>
                  </a:solidFill>
                  <a:uFillTx/>
                </a:rPr>
                <a:t>Expertise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603" y="841600"/>
            <a:ext cx="676275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uFillTx/>
              </a:rPr>
              <a:t>Skills of Data Science</a:t>
            </a:r>
            <a:endParaRPr lang="en-US" sz="6000" dirty="0">
              <a:uFillTx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3670" y="2280957"/>
            <a:ext cx="3777130" cy="3777130"/>
            <a:chOff x="5163670" y="2280957"/>
            <a:chExt cx="3777130" cy="3777130"/>
          </a:xfrm>
        </p:grpSpPr>
        <p:sp>
          <p:nvSpPr>
            <p:cNvPr id="6" name="Oval 5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3600000">
              <a:off x="4977732" y="4141778"/>
              <a:ext cx="223170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Computer</a:t>
              </a: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Science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052235" y="2280957"/>
            <a:ext cx="3777130" cy="3777130"/>
            <a:chOff x="7052235" y="2280957"/>
            <a:chExt cx="3777130" cy="3777130"/>
          </a:xfrm>
        </p:grpSpPr>
        <p:sp>
          <p:nvSpPr>
            <p:cNvPr id="8" name="Oval 7"/>
            <p:cNvSpPr>
              <a:spLocks/>
            </p:cNvSpPr>
            <p:nvPr/>
          </p:nvSpPr>
          <p:spPr>
            <a:xfrm>
              <a:off x="7052235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 rot="18407288">
              <a:off x="8906432" y="4505078"/>
              <a:ext cx="1835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>
                  <a:solidFill>
                    <a:schemeClr val="bg1"/>
                  </a:solidFill>
                  <a:uFillTx/>
                </a:rPr>
                <a:t>Statistics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sp>
        <p:nvSpPr>
          <p:cNvPr id="15" name="TextBox 14"/>
          <p:cNvSpPr txBox="1">
            <a:spLocks/>
          </p:cNvSpPr>
          <p:nvPr/>
        </p:nvSpPr>
        <p:spPr>
          <a:xfrm>
            <a:off x="7344850" y="4521945"/>
            <a:ext cx="1293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uFillTx/>
              </a:rPr>
              <a:t>Machine</a:t>
            </a:r>
            <a:br>
              <a:rPr lang="en-US" sz="2000" dirty="0" smtClean="0">
                <a:solidFill>
                  <a:schemeClr val="bg1"/>
                </a:solidFill>
                <a:uFillTx/>
              </a:rPr>
            </a:br>
            <a:r>
              <a:rPr lang="en-US" sz="2000" dirty="0" smtClean="0">
                <a:solidFill>
                  <a:schemeClr val="bg1"/>
                </a:solidFill>
                <a:uFillTx/>
              </a:rPr>
              <a:t>Learning</a:t>
            </a:r>
            <a:endParaRPr lang="en-US" sz="2000" dirty="0">
              <a:solidFill>
                <a:schemeClr val="bg1"/>
              </a:solidFill>
              <a:uFillTx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7953" y="625469"/>
            <a:ext cx="3777130" cy="3777130"/>
            <a:chOff x="6107953" y="625469"/>
            <a:chExt cx="3777130" cy="3777130"/>
          </a:xfrm>
        </p:grpSpPr>
        <p:sp>
          <p:nvSpPr>
            <p:cNvPr id="14" name="Oval 13"/>
            <p:cNvSpPr>
              <a:spLocks/>
            </p:cNvSpPr>
            <p:nvPr/>
          </p:nvSpPr>
          <p:spPr>
            <a:xfrm>
              <a:off x="6107953" y="625469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7052235" y="801320"/>
              <a:ext cx="19175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Domain</a:t>
              </a:r>
              <a:br>
                <a:rPr lang="en-US" sz="3200" dirty="0" smtClean="0">
                  <a:solidFill>
                    <a:schemeClr val="bg1"/>
                  </a:solidFill>
                  <a:uFillTx/>
                </a:rPr>
              </a:br>
              <a:r>
                <a:rPr lang="en-US" sz="3200" dirty="0" smtClean="0">
                  <a:solidFill>
                    <a:schemeClr val="bg1"/>
                  </a:solidFill>
                  <a:uFillTx/>
                </a:rPr>
                <a:t>Expertise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sp>
        <p:nvSpPr>
          <p:cNvPr id="17" name="TextBox 16"/>
          <p:cNvSpPr txBox="1">
            <a:spLocks/>
          </p:cNvSpPr>
          <p:nvPr/>
        </p:nvSpPr>
        <p:spPr>
          <a:xfrm>
            <a:off x="8475866" y="2529518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uFillTx/>
              </a:rPr>
              <a:t>Research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uFillTx/>
              </a:rPr>
              <a:t>Analyst</a:t>
            </a:r>
            <a:endParaRPr lang="en-US" sz="2000" dirty="0">
              <a:solidFill>
                <a:schemeClr val="bg1"/>
              </a:solidFill>
              <a:uFillTx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6248339" y="2529518"/>
            <a:ext cx="1124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uFillTx/>
              </a:rPr>
              <a:t>Danger</a:t>
            </a:r>
            <a:br>
              <a:rPr lang="en-US" sz="2000" i="1" dirty="0" smtClean="0">
                <a:solidFill>
                  <a:schemeClr val="bg1"/>
                </a:solidFill>
                <a:uFillTx/>
              </a:rPr>
            </a:br>
            <a:r>
              <a:rPr lang="en-US" sz="2000" i="1" dirty="0" smtClean="0">
                <a:solidFill>
                  <a:schemeClr val="bg1"/>
                </a:solidFill>
                <a:uFillTx/>
              </a:rPr>
              <a:t>Zone!</a:t>
            </a:r>
            <a:endParaRPr lang="en-US" sz="2000" i="1" dirty="0">
              <a:solidFill>
                <a:schemeClr val="bg1"/>
              </a:solidFill>
              <a:uFillTx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244047" y="6238774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uFillTx/>
              </a:rPr>
              <a:t>Drew Conway’s Venn Diagram of Data Science</a:t>
            </a:r>
            <a:endParaRPr lang="en-US" dirty="0">
              <a:solidFill>
                <a:schemeClr val="bg1"/>
              </a:solidFill>
              <a:uFillTx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7098789" y="3038878"/>
            <a:ext cx="17860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uFillTx/>
              </a:rPr>
              <a:t>Data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uFillTx/>
              </a:rPr>
              <a:t>Science</a:t>
            </a:r>
            <a:endParaRPr lang="en-US" sz="3200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1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35865" y="0"/>
            <a:ext cx="7894319" cy="1472721"/>
          </a:xfrm>
        </p:spPr>
        <p:txBody>
          <a:bodyPr>
            <a:normAutofit/>
          </a:bodyPr>
          <a:lstStyle/>
          <a:p>
            <a:r>
              <a:rPr lang="en-US" dirty="0" smtClean="0">
                <a:uFillTx/>
              </a:rPr>
              <a:t>The </a:t>
            </a:r>
            <a:r>
              <a:rPr lang="en-US" dirty="0" smtClean="0"/>
              <a:t>Data </a:t>
            </a:r>
            <a:r>
              <a:rPr lang="en-US" dirty="0" smtClean="0">
                <a:uFillTx/>
              </a:rPr>
              <a:t>100 Team</a:t>
            </a:r>
            <a:endParaRPr lang="en-US" dirty="0">
              <a:uFillTx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73006" y="1424066"/>
            <a:ext cx="1256579" cy="2260005"/>
            <a:chOff x="173006" y="256818"/>
            <a:chExt cx="1411138" cy="25379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06" y="256818"/>
              <a:ext cx="1411138" cy="197559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23866" y="2236235"/>
              <a:ext cx="1061446" cy="5585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Joseph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Gonzalez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473828" y="1424066"/>
            <a:ext cx="1183475" cy="2260005"/>
            <a:chOff x="10620933" y="256818"/>
            <a:chExt cx="1329043" cy="25379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20933" y="256818"/>
              <a:ext cx="1329043" cy="197559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941751" y="2236235"/>
              <a:ext cx="687405" cy="5585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Biye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Jiang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172084" y="1424066"/>
            <a:ext cx="1188022" cy="2260005"/>
            <a:chOff x="9149208" y="256818"/>
            <a:chExt cx="1334149" cy="253798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9208" y="256818"/>
              <a:ext cx="1334149" cy="197559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330453" y="2236235"/>
              <a:ext cx="927069" cy="5585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Sona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Jeswani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543304" y="1424066"/>
            <a:ext cx="1271557" cy="2260005"/>
            <a:chOff x="1721722" y="256818"/>
            <a:chExt cx="1427958" cy="2537985"/>
          </a:xfrm>
        </p:grpSpPr>
        <p:sp>
          <p:nvSpPr>
            <p:cNvPr id="8" name="TextBox 7"/>
            <p:cNvSpPr txBox="1"/>
            <p:nvPr/>
          </p:nvSpPr>
          <p:spPr>
            <a:xfrm>
              <a:off x="1853193" y="2236235"/>
              <a:ext cx="1093308" cy="5585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Fernando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Perez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21722" y="256818"/>
              <a:ext cx="1427958" cy="1975593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4212046" y="1424066"/>
            <a:ext cx="1249427" cy="2260005"/>
            <a:chOff x="6153686" y="256818"/>
            <a:chExt cx="1403106" cy="253798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53686" y="256818"/>
              <a:ext cx="1403106" cy="197559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327167" y="2236235"/>
              <a:ext cx="922911" cy="5585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Andrew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575192" y="1424066"/>
            <a:ext cx="1172983" cy="2260005"/>
            <a:chOff x="7694370" y="256818"/>
            <a:chExt cx="1317260" cy="253798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4370" y="256818"/>
              <a:ext cx="1317260" cy="197559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853733" y="2236235"/>
              <a:ext cx="902132" cy="5585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Edward</a:t>
              </a:r>
              <a:br>
                <a:rPr lang="en-US" dirty="0" smtClean="0">
                  <a:solidFill>
                    <a:schemeClr val="bg1"/>
                  </a:solidFill>
                </a:rPr>
              </a:br>
              <a:r>
                <a:rPr lang="en-US" dirty="0" smtClean="0">
                  <a:solidFill>
                    <a:schemeClr val="bg1"/>
                  </a:solidFill>
                </a:rPr>
                <a:t>Fang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31295" y="4328833"/>
            <a:ext cx="1103460" cy="2262007"/>
            <a:chOff x="4167588" y="3946458"/>
            <a:chExt cx="1103460" cy="2262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67588" y="3946458"/>
              <a:ext cx="1103460" cy="175921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414494" y="5711076"/>
              <a:ext cx="609648" cy="4973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Jake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Soloff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549187" y="4328833"/>
            <a:ext cx="1290269" cy="2262007"/>
            <a:chOff x="5392068" y="3946458"/>
            <a:chExt cx="1290269" cy="226200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2068" y="3946458"/>
              <a:ext cx="1290269" cy="17592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662681" y="5711076"/>
              <a:ext cx="749045" cy="4973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Nhi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Quach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951438" y="4328833"/>
            <a:ext cx="1273931" cy="2262007"/>
            <a:chOff x="2772639" y="3946458"/>
            <a:chExt cx="1273931" cy="226200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72639" y="3946458"/>
              <a:ext cx="1273931" cy="175921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040225" y="5711076"/>
              <a:ext cx="709569" cy="4973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Louis </a:t>
              </a:r>
              <a:r>
                <a:rPr lang="en-US" dirty="0" smtClean="0">
                  <a:solidFill>
                    <a:schemeClr val="bg1"/>
                  </a:solidFill>
                </a:rPr>
                <a:t/>
              </a:r>
              <a:br>
                <a:rPr lang="en-US" dirty="0" smtClean="0">
                  <a:solidFill>
                    <a:schemeClr val="bg1"/>
                  </a:solidFill>
                </a:rPr>
              </a:br>
              <a:r>
                <a:rPr lang="en-US" dirty="0" err="1" smtClean="0">
                  <a:solidFill>
                    <a:schemeClr val="bg1"/>
                  </a:solidFill>
                </a:rPr>
                <a:t>Rémus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6644" y="4328833"/>
            <a:ext cx="1173893" cy="2262007"/>
            <a:chOff x="1477727" y="3946458"/>
            <a:chExt cx="1173893" cy="226200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77727" y="3946458"/>
              <a:ext cx="1173893" cy="175921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698593" y="5711076"/>
              <a:ext cx="657758" cy="4973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Simon</a:t>
              </a:r>
              <a:br>
                <a:rPr lang="en-US" dirty="0" smtClean="0">
                  <a:solidFill>
                    <a:schemeClr val="bg1"/>
                  </a:solidFill>
                </a:rPr>
              </a:br>
              <a:r>
                <a:rPr lang="en-US" dirty="0" smtClean="0">
                  <a:solidFill>
                    <a:schemeClr val="bg1"/>
                  </a:solidFill>
                </a:rPr>
                <a:t>Mo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870955" y="4328833"/>
            <a:ext cx="1234303" cy="2262007"/>
            <a:chOff x="6803355" y="3946458"/>
            <a:chExt cx="1234303" cy="226200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3355" y="3946458"/>
              <a:ext cx="1234303" cy="175921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973690" y="5711076"/>
              <a:ext cx="813192" cy="4973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Weiwei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Zhang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308030" y="4328833"/>
            <a:ext cx="1221428" cy="2260005"/>
            <a:chOff x="3287258" y="256818"/>
            <a:chExt cx="1371664" cy="253798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7258" y="256818"/>
              <a:ext cx="1371664" cy="197559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583377" y="2236235"/>
              <a:ext cx="763598" cy="5585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Caleb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Siu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14266" y="1424066"/>
            <a:ext cx="1181659" cy="2260005"/>
            <a:chOff x="-1225652" y="3912829"/>
            <a:chExt cx="1327003" cy="253798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225652" y="3912829"/>
              <a:ext cx="1327003" cy="1975593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-964499" y="5892246"/>
              <a:ext cx="751131" cy="5585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Joyce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Lo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30764" y="1424066"/>
            <a:ext cx="1167563" cy="2340158"/>
            <a:chOff x="7784131" y="3903127"/>
            <a:chExt cx="1311173" cy="2627997"/>
          </a:xfrm>
        </p:grpSpPr>
        <p:sp>
          <p:nvSpPr>
            <p:cNvPr id="58" name="Rectangle 57"/>
            <p:cNvSpPr/>
            <p:nvPr/>
          </p:nvSpPr>
          <p:spPr>
            <a:xfrm>
              <a:off x="7784131" y="3903127"/>
              <a:ext cx="1311173" cy="19755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ym typeface="Wingdings"/>
                </a:rPr>
                <a:t></a:t>
              </a:r>
              <a:endParaRPr lang="en-US" sz="4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994501" y="5884793"/>
              <a:ext cx="87075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Aman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Dhar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530709" y="4328833"/>
            <a:ext cx="1167563" cy="2093498"/>
            <a:chOff x="7784131" y="3903127"/>
            <a:chExt cx="1311173" cy="2350998"/>
          </a:xfrm>
        </p:grpSpPr>
        <p:sp>
          <p:nvSpPr>
            <p:cNvPr id="62" name="Rectangle 61"/>
            <p:cNvSpPr/>
            <p:nvPr/>
          </p:nvSpPr>
          <p:spPr>
            <a:xfrm>
              <a:off x="7784131" y="3903127"/>
              <a:ext cx="1311173" cy="19755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?</a:t>
              </a:r>
              <a:endParaRPr lang="en-US" sz="4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36365" y="5884793"/>
              <a:ext cx="58702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TBD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827213" y="4328833"/>
            <a:ext cx="1167563" cy="2093498"/>
            <a:chOff x="7784131" y="3903127"/>
            <a:chExt cx="1311173" cy="2350998"/>
          </a:xfrm>
        </p:grpSpPr>
        <p:sp>
          <p:nvSpPr>
            <p:cNvPr id="65" name="Rectangle 64"/>
            <p:cNvSpPr/>
            <p:nvPr/>
          </p:nvSpPr>
          <p:spPr>
            <a:xfrm>
              <a:off x="7784131" y="3903127"/>
              <a:ext cx="1311173" cy="19755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?</a:t>
              </a:r>
              <a:endParaRPr lang="en-US" sz="44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136365" y="5884793"/>
              <a:ext cx="58702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TBD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234202" y="4328833"/>
            <a:ext cx="1167563" cy="2093498"/>
            <a:chOff x="7784131" y="3903127"/>
            <a:chExt cx="1311173" cy="2350998"/>
          </a:xfrm>
        </p:grpSpPr>
        <p:sp>
          <p:nvSpPr>
            <p:cNvPr id="75" name="Rectangle 74"/>
            <p:cNvSpPr/>
            <p:nvPr/>
          </p:nvSpPr>
          <p:spPr>
            <a:xfrm>
              <a:off x="7784131" y="3903127"/>
              <a:ext cx="1311173" cy="19755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?</a:t>
              </a:r>
              <a:endParaRPr lang="en-US" sz="44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136365" y="5884793"/>
              <a:ext cx="58702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TBD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55868" y="1427628"/>
            <a:ext cx="1202497" cy="2336599"/>
            <a:chOff x="6855868" y="1427628"/>
            <a:chExt cx="1202497" cy="2336599"/>
          </a:xfrm>
        </p:grpSpPr>
        <p:sp>
          <p:nvSpPr>
            <p:cNvPr id="80" name="TextBox 79"/>
            <p:cNvSpPr txBox="1"/>
            <p:nvPr/>
          </p:nvSpPr>
          <p:spPr>
            <a:xfrm>
              <a:off x="6861894" y="3188687"/>
              <a:ext cx="1196471" cy="5755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Manana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Hakobyan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5868" y="1427628"/>
              <a:ext cx="1192375" cy="1755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0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Why</a:t>
            </a:r>
            <a:r>
              <a:rPr lang="en-US" i="1" dirty="0" smtClean="0"/>
              <a:t> am I excited about Data Science?</a:t>
            </a:r>
          </a:p>
          <a:p>
            <a:r>
              <a:rPr lang="en-US" b="1" dirty="0" smtClean="0"/>
              <a:t>What </a:t>
            </a:r>
            <a:r>
              <a:rPr lang="en-US" dirty="0" smtClean="0"/>
              <a:t>is Data Science?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Who </a:t>
            </a:r>
            <a:r>
              <a:rPr lang="en-US" dirty="0" smtClean="0"/>
              <a:t>are we?</a:t>
            </a:r>
          </a:p>
          <a:p>
            <a:r>
              <a:rPr lang="en-US" b="1" dirty="0" smtClean="0"/>
              <a:t>What </a:t>
            </a:r>
            <a:r>
              <a:rPr lang="en-US" dirty="0" smtClean="0"/>
              <a:t>does it mean to be a data scientists today?</a:t>
            </a:r>
          </a:p>
          <a:p>
            <a:r>
              <a:rPr lang="en-US" b="1" dirty="0" smtClean="0"/>
              <a:t>Break</a:t>
            </a:r>
          </a:p>
          <a:p>
            <a:r>
              <a:rPr lang="en-US" b="1" dirty="0" smtClean="0"/>
              <a:t>What </a:t>
            </a:r>
            <a:r>
              <a:rPr lang="en-US" dirty="0" smtClean="0"/>
              <a:t>will I learn and </a:t>
            </a:r>
            <a:r>
              <a:rPr lang="en-US" b="1" dirty="0" smtClean="0"/>
              <a:t>how?</a:t>
            </a:r>
          </a:p>
          <a:p>
            <a:r>
              <a:rPr lang="en-US" b="1" dirty="0" smtClean="0"/>
              <a:t>Demo (who are you?)!</a:t>
            </a:r>
            <a:endParaRPr lang="en-US" dirty="0"/>
          </a:p>
          <a:p>
            <a:pPr marL="14287" indent="0">
              <a:buNone/>
            </a:pPr>
            <a:r>
              <a:rPr lang="en-US" dirty="0" smtClean="0"/>
              <a:t>Slides from lecture available online at </a:t>
            </a:r>
            <a:r>
              <a:rPr lang="en-US" dirty="0" smtClean="0">
                <a:hlinkClick r:id="rId2"/>
              </a:rPr>
              <a:t>http://ds100.org/sp18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106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564" y="336116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Joey Gonzalez</a:t>
            </a:r>
            <a:endParaRPr lang="en-US" dirty="0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0252" y="1599414"/>
            <a:ext cx="11366470" cy="5258586"/>
          </a:xfrm>
        </p:spPr>
        <p:txBody>
          <a:bodyPr>
            <a:noAutofit/>
          </a:bodyPr>
          <a:lstStyle/>
          <a:p>
            <a:pPr marL="14287" indent="0">
              <a:buNone/>
            </a:pPr>
            <a:r>
              <a:rPr lang="en-US" dirty="0" smtClean="0">
                <a:uFillTx/>
              </a:rPr>
              <a:t>Joined EECS at UC Berkeley in 2016</a:t>
            </a:r>
          </a:p>
          <a:p>
            <a:pPr marL="14287" indent="0">
              <a:buNone/>
            </a:pPr>
            <a:r>
              <a:rPr lang="en-US" b="1" dirty="0" smtClean="0">
                <a:uFillTx/>
              </a:rPr>
              <a:t>Research Area:</a:t>
            </a:r>
            <a:r>
              <a:rPr lang="en-US" dirty="0" smtClean="0">
                <a:uFillTx/>
              </a:rPr>
              <a:t> </a:t>
            </a:r>
            <a:r>
              <a:rPr lang="en-US" i="1" dirty="0" smtClean="0">
                <a:uFillTx/>
              </a:rPr>
              <a:t>Machine Learning &amp; Data Systems</a:t>
            </a:r>
          </a:p>
          <a:p>
            <a:r>
              <a:rPr lang="en-US" dirty="0" smtClean="0">
                <a:uFillTx/>
              </a:rPr>
              <a:t>Study design of scalable systems for machine learning</a:t>
            </a:r>
          </a:p>
          <a:p>
            <a:pPr lvl="1"/>
            <a:r>
              <a:rPr lang="en-US" b="1" dirty="0" smtClean="0">
                <a:uFillTx/>
              </a:rPr>
              <a:t>Algorithms:</a:t>
            </a:r>
            <a:r>
              <a:rPr lang="en-US" dirty="0" smtClean="0">
                <a:uFillTx/>
              </a:rPr>
              <a:t> designed parallel algorithms </a:t>
            </a:r>
            <a:r>
              <a:rPr lang="en-US" dirty="0">
                <a:uFillTx/>
              </a:rPr>
              <a:t>for </a:t>
            </a:r>
            <a:r>
              <a:rPr lang="en-US" dirty="0" smtClean="0">
                <a:uFillTx/>
              </a:rPr>
              <a:t>statistical inference</a:t>
            </a:r>
          </a:p>
          <a:p>
            <a:pPr lvl="1"/>
            <a:r>
              <a:rPr lang="en-US" b="1" dirty="0" smtClean="0">
                <a:uFillTx/>
              </a:rPr>
              <a:t>Abstractions: </a:t>
            </a:r>
            <a:r>
              <a:rPr lang="en-US" dirty="0" smtClean="0"/>
              <a:t>introduced vertex programming </a:t>
            </a:r>
            <a:r>
              <a:rPr lang="en-US" dirty="0" smtClean="0">
                <a:uFillTx/>
              </a:rPr>
              <a:t>&amp; parameter server</a:t>
            </a:r>
          </a:p>
          <a:p>
            <a:pPr lvl="1"/>
            <a:r>
              <a:rPr lang="en-US" b="1" dirty="0" smtClean="0">
                <a:uFillTx/>
              </a:rPr>
              <a:t>Systems: </a:t>
            </a:r>
            <a:r>
              <a:rPr lang="en-US" dirty="0" smtClean="0">
                <a:uFillTx/>
              </a:rPr>
              <a:t>developed </a:t>
            </a:r>
            <a:r>
              <a:rPr lang="en-US" dirty="0" err="1" smtClean="0">
                <a:uFillTx/>
              </a:rPr>
              <a:t>GraphLab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uFillTx/>
              </a:rPr>
              <a:t>parts of Apache Spark</a:t>
            </a:r>
          </a:p>
          <a:p>
            <a:r>
              <a:rPr lang="en-US" dirty="0" smtClean="0">
                <a:uFillTx/>
              </a:rPr>
              <a:t>Co-Founder </a:t>
            </a:r>
            <a:r>
              <a:rPr lang="en-US" dirty="0">
                <a:uFillTx/>
              </a:rPr>
              <a:t>of </a:t>
            </a:r>
            <a:r>
              <a:rPr lang="en-US" dirty="0" err="1">
                <a:uFillTx/>
              </a:rPr>
              <a:t>Turi</a:t>
            </a:r>
            <a:r>
              <a:rPr lang="en-US" dirty="0">
                <a:uFillTx/>
              </a:rPr>
              <a:t> Inc. </a:t>
            </a:r>
          </a:p>
          <a:p>
            <a:pPr lvl="1"/>
            <a:r>
              <a:rPr lang="en-US" dirty="0">
                <a:uFillTx/>
              </a:rPr>
              <a:t>Python tools for scalable data science</a:t>
            </a:r>
          </a:p>
          <a:p>
            <a:pPr lvl="1"/>
            <a:r>
              <a:rPr lang="en-US" dirty="0" smtClean="0">
                <a:uFillTx/>
              </a:rPr>
              <a:t>Acquired by Apple </a:t>
            </a:r>
            <a:r>
              <a:rPr lang="en-US" dirty="0">
                <a:uFillTx/>
              </a:rPr>
              <a:t>Inc. in </a:t>
            </a:r>
            <a:r>
              <a:rPr lang="en-US" dirty="0" smtClean="0">
                <a:uFillTx/>
              </a:rPr>
              <a:t>2016 </a:t>
            </a:r>
            <a:endParaRPr lang="en-US" dirty="0"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236" y="336116"/>
            <a:ext cx="1640170" cy="22962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872" y="0"/>
            <a:ext cx="3353292" cy="16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What does it mean to be a data scientist today?</a:t>
            </a:r>
            <a:endParaRPr lang="en-US" i="1" dirty="0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1" y="4970585"/>
            <a:ext cx="10515600" cy="1119066"/>
          </a:xfrm>
        </p:spPr>
        <p:txBody>
          <a:bodyPr>
            <a:normAutofit/>
          </a:bodyPr>
          <a:lstStyle/>
          <a:p>
            <a:r>
              <a:rPr lang="en-US" sz="3600" smtClean="0">
                <a:uFillTx/>
              </a:rPr>
              <a:t>How can we answer this question?</a:t>
            </a:r>
            <a:endParaRPr lang="en-US" sz="3600" dirty="0"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46" y="1520702"/>
            <a:ext cx="3992503" cy="32268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 fov="2400000">
              <a:rot lat="939351" lon="18951637" rev="175593"/>
            </a:camera>
            <a:lightRig rig="threePt" dir="t">
              <a:rot lat="0" lon="0" rev="2700000"/>
            </a:lightRig>
          </a:scene3d>
          <a:sp3d z="-635000">
            <a:bevelT w="63500" h="50800"/>
          </a:sp3d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000129" y="1141997"/>
            <a:ext cx="7321062" cy="1325563"/>
          </a:xfrm>
        </p:spPr>
        <p:txBody>
          <a:bodyPr/>
          <a:lstStyle/>
          <a:p>
            <a:r>
              <a:rPr lang="en-US" smtClean="0">
                <a:uFillTx/>
              </a:rPr>
              <a:t>O’REILLY Surveys</a:t>
            </a:r>
            <a:endParaRPr lang="en-US" dirty="0"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872" y="1520702"/>
            <a:ext cx="2448623" cy="34314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 fov="2400000">
              <a:rot lat="1098946" lon="2342949" rev="21436286"/>
            </a:camera>
            <a:lightRig rig="threePt" dir="t">
              <a:rot lat="0" lon="0" rev="2700000"/>
            </a:lightRig>
          </a:scene3d>
          <a:sp3d z="-635000">
            <a:bevelT w="63500" h="50800"/>
          </a:sp3d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2208188" y="6461677"/>
            <a:ext cx="911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uFillTx/>
              </a:rPr>
              <a:t>O’Reilly is a good source </a:t>
            </a:r>
            <a:r>
              <a:rPr lang="en-US" smtClean="0">
                <a:uFillTx/>
              </a:rPr>
              <a:t>recent materials on </a:t>
            </a:r>
            <a:r>
              <a:rPr lang="en-US" dirty="0" smtClean="0">
                <a:uFillTx/>
              </a:rPr>
              <a:t>data science.</a:t>
            </a:r>
            <a:endParaRPr lang="en-US" dirty="0">
              <a:uFillTx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4030633" y="2505456"/>
            <a:ext cx="5468112" cy="4161403"/>
          </a:xfrm>
        </p:spPr>
        <p:txBody>
          <a:bodyPr>
            <a:normAutofit/>
          </a:bodyPr>
          <a:lstStyle/>
          <a:p>
            <a:r>
              <a:rPr lang="en-US" dirty="0" smtClean="0">
                <a:uFillTx/>
              </a:rPr>
              <a:t>Asked people involved in data science events to complete an online survey</a:t>
            </a:r>
          </a:p>
          <a:p>
            <a:r>
              <a:rPr lang="en-US" dirty="0" smtClean="0"/>
              <a:t>Self reported </a:t>
            </a:r>
            <a:r>
              <a:rPr lang="en-US" dirty="0" smtClean="0">
                <a:uFillTx/>
                <a:sym typeface="Wingdings"/>
              </a:rPr>
              <a:t> Selection bias!</a:t>
            </a:r>
          </a:p>
          <a:p>
            <a:r>
              <a:rPr lang="en-US" dirty="0" smtClean="0">
                <a:sym typeface="Wingdings"/>
              </a:rPr>
              <a:t>Still somewhat interesting </a:t>
            </a:r>
            <a:r>
              <a:rPr lang="mr-IN" dirty="0" smtClean="0">
                <a:sym typeface="Wingdings"/>
              </a:rPr>
              <a:t>…</a:t>
            </a:r>
            <a:endParaRPr lang="en-US" dirty="0" smtClean="0">
              <a:uFillTx/>
            </a:endParaRPr>
          </a:p>
          <a:p>
            <a:r>
              <a:rPr lang="en-US" dirty="0" smtClean="0">
                <a:uFillTx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 rot="1070844">
            <a:off x="9430686" y="4845331"/>
            <a:ext cx="232948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smtClean="0"/>
              <a:t>250 Individuals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20569115">
            <a:off x="897141" y="4608127"/>
            <a:ext cx="232948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smtClean="0"/>
              <a:t>983 Individuals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30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0699" y="2663688"/>
            <a:ext cx="10916201" cy="3210756"/>
          </a:xfrm>
        </p:spPr>
        <p:txBody>
          <a:bodyPr>
            <a:normAutofit fontScale="90000"/>
          </a:bodyPr>
          <a:lstStyle/>
          <a:p>
            <a:r>
              <a:rPr lang="en-US" sz="5300" dirty="0" smtClean="0">
                <a:uFillTx/>
              </a:rPr>
              <a:t>There is a lot of excitement around</a:t>
            </a:r>
            <a:br>
              <a:rPr lang="en-US" sz="5300" dirty="0" smtClean="0">
                <a:uFillTx/>
              </a:rPr>
            </a:br>
            <a:r>
              <a:rPr lang="en-US" sz="10700" dirty="0" smtClean="0">
                <a:uFillTx/>
              </a:rPr>
              <a:t>Big Data</a:t>
            </a:r>
            <a:br>
              <a:rPr lang="en-US" sz="10700" dirty="0" smtClean="0">
                <a:uFillTx/>
              </a:rPr>
            </a:br>
            <a:r>
              <a:rPr lang="en-US" sz="10700" dirty="0" smtClean="0">
                <a:uFillTx/>
              </a:rPr>
              <a:t/>
            </a:r>
            <a:br>
              <a:rPr lang="en-US" sz="10700" dirty="0" smtClean="0">
                <a:uFillTx/>
              </a:rPr>
            </a:br>
            <a:r>
              <a:rPr lang="en-US" sz="8000" dirty="0" smtClean="0">
                <a:uFillTx/>
              </a:rPr>
              <a:t>	       	</a:t>
            </a:r>
            <a:r>
              <a:rPr lang="mr-IN" sz="8000" dirty="0" smtClean="0">
                <a:uFillTx/>
              </a:rPr>
              <a:t>…</a:t>
            </a:r>
            <a:r>
              <a:rPr lang="en-US" sz="8000" dirty="0" smtClean="0">
                <a:uFillTx/>
              </a:rPr>
              <a:t> </a:t>
            </a:r>
            <a:r>
              <a:rPr lang="en-US" dirty="0" smtClean="0">
                <a:uFillTx/>
              </a:rPr>
              <a:t>how big is the data?</a:t>
            </a:r>
            <a:endParaRPr lang="en-US" dirty="0"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48" y="493162"/>
            <a:ext cx="3810117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Scale of</a:t>
            </a:r>
            <a:br>
              <a:rPr lang="en-US" dirty="0" smtClean="0">
                <a:uFillTx/>
              </a:rPr>
            </a:br>
            <a:r>
              <a:rPr lang="en-US" dirty="0" smtClean="0"/>
              <a:t>Data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669" y="2951922"/>
            <a:ext cx="3646476" cy="3912837"/>
          </a:xfrm>
        </p:spPr>
        <p:txBody>
          <a:bodyPr/>
          <a:lstStyle/>
          <a:p>
            <a:pPr marL="14287" indent="0">
              <a:buNone/>
            </a:pPr>
            <a:r>
              <a:rPr lang="en-US" dirty="0" smtClean="0">
                <a:uFillTx/>
              </a:rPr>
              <a:t>Not usually big!</a:t>
            </a:r>
          </a:p>
          <a:p>
            <a:pPr marL="457200" lvl="1" indent="0">
              <a:buNone/>
            </a:pPr>
            <a:r>
              <a:rPr lang="en-US" dirty="0">
                <a:uFillTx/>
              </a:rPr>
              <a:t>&lt;</a:t>
            </a:r>
            <a:r>
              <a:rPr lang="en-US" dirty="0" smtClean="0">
                <a:uFillTx/>
              </a:rPr>
              <a:t> 1GB</a:t>
            </a:r>
          </a:p>
          <a:p>
            <a:pPr marL="14287" indent="0">
              <a:buNone/>
            </a:pPr>
            <a:r>
              <a:rPr lang="en-US" smtClean="0">
                <a:uFillTx/>
              </a:rPr>
              <a:t>However </a:t>
            </a:r>
            <a:r>
              <a:rPr lang="en-US" dirty="0" smtClean="0">
                <a:uFillTx/>
              </a:rPr>
              <a:t>some data scientists frequently process TB to PB data sets.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31" y="236255"/>
            <a:ext cx="7825112" cy="6562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6907" y="512723"/>
            <a:ext cx="1589328" cy="22272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 fov="2400000">
              <a:rot lat="1098946" lon="2342949" rev="21436286"/>
            </a:camera>
            <a:lightRig rig="threePt" dir="t">
              <a:rot lat="0" lon="0" rev="2700000"/>
            </a:lightRig>
          </a:scene3d>
          <a:sp3d z="-635000">
            <a:bevelT w="63500" h="508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42" y="760504"/>
            <a:ext cx="3992503" cy="32268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 fov="2400000">
              <a:rot lat="939351" lon="18951637" rev="175593"/>
            </a:camera>
            <a:lightRig rig="threePt" dir="t">
              <a:rot lat="0" lon="0" rev="2700000"/>
            </a:lightRig>
          </a:scene3d>
          <a:sp3d z="-635000">
            <a:bevelT w="63500" h="50800"/>
          </a:sp3d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98491" y="-468637"/>
            <a:ext cx="10515600" cy="1954189"/>
          </a:xfrm>
        </p:spPr>
        <p:txBody>
          <a:bodyPr/>
          <a:lstStyle/>
          <a:p>
            <a:r>
              <a:rPr lang="en-US" dirty="0" smtClean="0">
                <a:uFillTx/>
              </a:rPr>
              <a:t>What do they do?</a:t>
            </a:r>
            <a:endParaRPr lang="en-US" dirty="0">
              <a:uFillTx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888992" y="2136272"/>
            <a:ext cx="752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uFillTx/>
              </a:rPr>
              <a:t>How involved are you in task ___:</a:t>
            </a:r>
          </a:p>
          <a:p>
            <a:r>
              <a:rPr lang="en-US" sz="3600" dirty="0" smtClean="0">
                <a:solidFill>
                  <a:schemeClr val="bg1"/>
                </a:solidFill>
                <a:uFillTx/>
              </a:rPr>
              <a:t>  (a) Major, (b) Minor,  (c) None</a:t>
            </a:r>
            <a:endParaRPr lang="en-US" sz="3600" dirty="0">
              <a:solidFill>
                <a:schemeClr val="bg1"/>
              </a:solidFill>
              <a:uFillTx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506185" y="4538538"/>
            <a:ext cx="11511942" cy="1666319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uFillTx/>
              </a:rPr>
              <a:t>Developing Models</a:t>
            </a:r>
          </a:p>
          <a:p>
            <a:r>
              <a:rPr lang="en-US" sz="2800" dirty="0" smtClean="0">
                <a:solidFill>
                  <a:schemeClr val="bg1"/>
                </a:solidFill>
                <a:uFillTx/>
              </a:rPr>
              <a:t>Implementing ML Algorithms</a:t>
            </a:r>
          </a:p>
          <a:p>
            <a:r>
              <a:rPr lang="en-US" sz="2800" dirty="0" smtClean="0">
                <a:solidFill>
                  <a:schemeClr val="bg1"/>
                </a:solidFill>
                <a:uFillTx/>
              </a:rPr>
              <a:t>Visualization</a:t>
            </a:r>
          </a:p>
          <a:p>
            <a:r>
              <a:rPr lang="en-US" sz="2800" dirty="0" smtClean="0">
                <a:solidFill>
                  <a:schemeClr val="bg1"/>
                </a:solidFill>
                <a:uFillTx/>
              </a:rPr>
              <a:t>Exploratory Data Analysis (EDA)</a:t>
            </a:r>
          </a:p>
          <a:p>
            <a:r>
              <a:rPr lang="en-US" sz="2800" dirty="0" smtClean="0">
                <a:solidFill>
                  <a:schemeClr val="bg1"/>
                </a:solidFill>
                <a:uFillTx/>
              </a:rPr>
              <a:t>Researching Questions</a:t>
            </a:r>
          </a:p>
          <a:p>
            <a:r>
              <a:rPr lang="en-US" sz="2800" dirty="0" smtClean="0">
                <a:solidFill>
                  <a:schemeClr val="bg1"/>
                </a:solidFill>
                <a:uFillTx/>
              </a:rPr>
              <a:t>Writing Reports, </a:t>
            </a:r>
            <a:endParaRPr lang="en-US" sz="2800" dirty="0">
              <a:solidFill>
                <a:schemeClr val="bg1"/>
              </a:solidFill>
              <a:uFillTx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5287093" y="58509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dirty="0" smtClean="0">
                <a:solidFill>
                  <a:schemeClr val="bg1"/>
                </a:solidFill>
                <a:uFillTx/>
              </a:rPr>
              <a:t>…</a:t>
            </a:r>
            <a:endParaRPr lang="en-US" sz="4000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32584" y="198187"/>
            <a:ext cx="7543800" cy="6413500"/>
            <a:chOff x="4032584" y="198187"/>
            <a:chExt cx="7543800" cy="641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2584" y="198187"/>
              <a:ext cx="7543800" cy="6413500"/>
            </a:xfrm>
            <a:prstGeom prst="rect">
              <a:avLst/>
            </a:prstGeom>
          </p:spPr>
        </p:pic>
        <p:sp>
          <p:nvSpPr>
            <p:cNvPr id="3" name="Rectangle 2"/>
            <p:cNvSpPr>
              <a:spLocks/>
            </p:cNvSpPr>
            <p:nvPr/>
          </p:nvSpPr>
          <p:spPr>
            <a:xfrm>
              <a:off x="4032584" y="213177"/>
              <a:ext cx="2293265" cy="6712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</p:grpSp>
      <p:sp>
        <p:nvSpPr>
          <p:cNvPr id="2" name="TextBox 1"/>
          <p:cNvSpPr txBox="1">
            <a:spLocks/>
          </p:cNvSpPr>
          <p:nvPr/>
        </p:nvSpPr>
        <p:spPr>
          <a:xfrm>
            <a:off x="449705" y="334010"/>
            <a:ext cx="5067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uFillTx/>
              </a:rPr>
              <a:t>How involved are you in task ___:</a:t>
            </a:r>
          </a:p>
          <a:p>
            <a:r>
              <a:rPr lang="en-US" sz="2400" dirty="0" smtClean="0">
                <a:solidFill>
                  <a:schemeClr val="bg1"/>
                </a:solidFill>
                <a:uFillTx/>
              </a:rPr>
              <a:t>  (a) Major, (b) Minor,  (c) None</a:t>
            </a:r>
            <a:endParaRPr lang="en-US" sz="2400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84221" y="-5258503"/>
            <a:ext cx="14415557" cy="12255650"/>
            <a:chOff x="4032584" y="198187"/>
            <a:chExt cx="7543800" cy="641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2584" y="198187"/>
              <a:ext cx="7543800" cy="6413500"/>
            </a:xfrm>
            <a:prstGeom prst="rect">
              <a:avLst/>
            </a:prstGeom>
          </p:spPr>
        </p:pic>
        <p:sp>
          <p:nvSpPr>
            <p:cNvPr id="3" name="Rectangle 2"/>
            <p:cNvSpPr>
              <a:spLocks/>
            </p:cNvSpPr>
            <p:nvPr/>
          </p:nvSpPr>
          <p:spPr>
            <a:xfrm>
              <a:off x="4032584" y="213177"/>
              <a:ext cx="2293265" cy="6712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uFillTx/>
              </a:endParaRPr>
            </a:p>
          </p:txBody>
        </p:sp>
      </p:grpSp>
      <p:sp>
        <p:nvSpPr>
          <p:cNvPr id="2" name="TextBox 1"/>
          <p:cNvSpPr txBox="1">
            <a:spLocks/>
          </p:cNvSpPr>
          <p:nvPr/>
        </p:nvSpPr>
        <p:spPr>
          <a:xfrm>
            <a:off x="449705" y="334010"/>
            <a:ext cx="5067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uFillTx/>
              </a:rPr>
              <a:t>How involved are you in task ___:</a:t>
            </a:r>
          </a:p>
          <a:p>
            <a:r>
              <a:rPr lang="en-US" sz="2400" dirty="0" smtClean="0">
                <a:solidFill>
                  <a:srgbClr val="FFFFFF"/>
                </a:solidFill>
                <a:uFillTx/>
              </a:rPr>
              <a:t>  (a) Major, (b) Minor,  (c) None</a:t>
            </a:r>
            <a:endParaRPr lang="en-US" sz="2400" dirty="0">
              <a:solidFill>
                <a:srgbClr val="FFFFFF"/>
              </a:solidFill>
              <a:uFillTx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49705" y="3612512"/>
            <a:ext cx="52816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FFFFFF"/>
                </a:solidFill>
                <a:uFillTx/>
              </a:rPr>
              <a:t>Data </a:t>
            </a:r>
            <a:r>
              <a:rPr lang="en-US" sz="3200" dirty="0" smtClean="0">
                <a:solidFill>
                  <a:srgbClr val="FFFFFF"/>
                </a:solidFill>
                <a:uFillTx/>
              </a:rPr>
              <a:t>Cleaning </a:t>
            </a:r>
            <a:r>
              <a:rPr lang="en-US" sz="3200" dirty="0" smtClean="0">
                <a:solidFill>
                  <a:srgbClr val="FFFFFF"/>
                </a:solidFill>
                <a:sym typeface="Wingdings"/>
              </a:rPr>
              <a:t></a:t>
            </a:r>
            <a:endParaRPr lang="en-US" sz="3200" dirty="0" smtClean="0">
              <a:solidFill>
                <a:srgbClr val="FFFFFF"/>
              </a:solidFill>
              <a:uFillTx/>
            </a:endParaRPr>
          </a:p>
          <a:p>
            <a:endParaRPr lang="en-US" sz="3200" dirty="0" smtClean="0">
              <a:solidFill>
                <a:srgbClr val="FFFFFF"/>
              </a:solidFill>
              <a:uFillTx/>
            </a:endParaRPr>
          </a:p>
          <a:p>
            <a:r>
              <a:rPr lang="en-US" sz="3200" dirty="0" smtClean="0">
                <a:solidFill>
                  <a:srgbClr val="FFFFFF"/>
                </a:solidFill>
                <a:uFillTx/>
              </a:rPr>
              <a:t>Where are Modeling / Prediction?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705" y="1991933"/>
            <a:ext cx="37080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 smtClean="0">
                <a:solidFill>
                  <a:srgbClr val="FFFFFF"/>
                </a:solidFill>
              </a:rPr>
              <a:t>Are the top items </a:t>
            </a:r>
            <a:r>
              <a:rPr lang="en-US" sz="3200" smtClean="0">
                <a:solidFill>
                  <a:srgbClr val="FFFFFF"/>
                </a:solidFill>
              </a:rPr>
              <a:t/>
            </a:r>
            <a:br>
              <a:rPr lang="en-US" sz="3200" smtClean="0">
                <a:solidFill>
                  <a:srgbClr val="FFFFFF"/>
                </a:solidFill>
              </a:rPr>
            </a:br>
            <a:r>
              <a:rPr lang="en-US" sz="3200" smtClean="0">
                <a:solidFill>
                  <a:srgbClr val="FFFFFF"/>
                </a:solidFill>
              </a:rPr>
              <a:t>surprising?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4014" y="936890"/>
            <a:ext cx="11804616" cy="10035911"/>
            <a:chOff x="4032584" y="198187"/>
            <a:chExt cx="7543800" cy="641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2584" y="198187"/>
              <a:ext cx="7543800" cy="6413500"/>
            </a:xfrm>
            <a:prstGeom prst="rect">
              <a:avLst/>
            </a:prstGeom>
          </p:spPr>
        </p:pic>
        <p:sp>
          <p:nvSpPr>
            <p:cNvPr id="3" name="Rectangle 2"/>
            <p:cNvSpPr>
              <a:spLocks/>
            </p:cNvSpPr>
            <p:nvPr/>
          </p:nvSpPr>
          <p:spPr>
            <a:xfrm>
              <a:off x="4032584" y="213177"/>
              <a:ext cx="2293265" cy="6712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uFillTx/>
              </a:endParaRPr>
            </a:p>
          </p:txBody>
        </p:sp>
      </p:grpSp>
      <p:sp>
        <p:nvSpPr>
          <p:cNvPr id="2" name="TextBox 1"/>
          <p:cNvSpPr txBox="1">
            <a:spLocks/>
          </p:cNvSpPr>
          <p:nvPr/>
        </p:nvSpPr>
        <p:spPr>
          <a:xfrm>
            <a:off x="-5441631" y="1945400"/>
            <a:ext cx="5067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uFillTx/>
              </a:rPr>
              <a:t>How involved are you in task ___:</a:t>
            </a:r>
          </a:p>
          <a:p>
            <a:r>
              <a:rPr lang="en-US" sz="2400" dirty="0" smtClean="0">
                <a:solidFill>
                  <a:srgbClr val="FFFFFF"/>
                </a:solidFill>
                <a:uFillTx/>
              </a:rPr>
              <a:t>  (a) Major, (b) Minor,  (c) None</a:t>
            </a:r>
            <a:endParaRPr lang="en-US" sz="2400" dirty="0">
              <a:solidFill>
                <a:srgbClr val="FFFFFF"/>
              </a:solidFill>
              <a:uFillTx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>
          <a:xfrm>
            <a:off x="816429" y="800101"/>
            <a:ext cx="11723914" cy="7037614"/>
          </a:xfrm>
          <a:custGeom>
            <a:avLst/>
            <a:gdLst>
              <a:gd name="connsiteX0" fmla="*/ 359228 w 11723914"/>
              <a:gd name="connsiteY0" fmla="*/ 5682343 h 7037614"/>
              <a:gd name="connsiteX1" fmla="*/ 1730828 w 11723914"/>
              <a:gd name="connsiteY1" fmla="*/ 1861457 h 7037614"/>
              <a:gd name="connsiteX2" fmla="*/ 2841171 w 11723914"/>
              <a:gd name="connsiteY2" fmla="*/ 2400300 h 7037614"/>
              <a:gd name="connsiteX3" fmla="*/ 3641271 w 11723914"/>
              <a:gd name="connsiteY3" fmla="*/ 2645228 h 7037614"/>
              <a:gd name="connsiteX4" fmla="*/ 5208814 w 11723914"/>
              <a:gd name="connsiteY4" fmla="*/ 2890157 h 7037614"/>
              <a:gd name="connsiteX5" fmla="*/ 6874328 w 11723914"/>
              <a:gd name="connsiteY5" fmla="*/ 1845128 h 7037614"/>
              <a:gd name="connsiteX6" fmla="*/ 6270171 w 11723914"/>
              <a:gd name="connsiteY6" fmla="*/ 1583871 h 7037614"/>
              <a:gd name="connsiteX7" fmla="*/ 5551714 w 11723914"/>
              <a:gd name="connsiteY7" fmla="*/ 1306285 h 7037614"/>
              <a:gd name="connsiteX8" fmla="*/ 5257800 w 11723914"/>
              <a:gd name="connsiteY8" fmla="*/ 718457 h 7037614"/>
              <a:gd name="connsiteX9" fmla="*/ 5453742 w 11723914"/>
              <a:gd name="connsiteY9" fmla="*/ 0 h 7037614"/>
              <a:gd name="connsiteX10" fmla="*/ 7347857 w 11723914"/>
              <a:gd name="connsiteY10" fmla="*/ 195943 h 7037614"/>
              <a:gd name="connsiteX11" fmla="*/ 7429500 w 11723914"/>
              <a:gd name="connsiteY11" fmla="*/ 1045028 h 7037614"/>
              <a:gd name="connsiteX12" fmla="*/ 8392885 w 11723914"/>
              <a:gd name="connsiteY12" fmla="*/ 1551214 h 7037614"/>
              <a:gd name="connsiteX13" fmla="*/ 9176657 w 11723914"/>
              <a:gd name="connsiteY13" fmla="*/ 1338943 h 7037614"/>
              <a:gd name="connsiteX14" fmla="*/ 10221685 w 11723914"/>
              <a:gd name="connsiteY14" fmla="*/ 1289957 h 7037614"/>
              <a:gd name="connsiteX15" fmla="*/ 11593285 w 11723914"/>
              <a:gd name="connsiteY15" fmla="*/ 1632857 h 7037614"/>
              <a:gd name="connsiteX16" fmla="*/ 11723914 w 11723914"/>
              <a:gd name="connsiteY16" fmla="*/ 5943600 h 7037614"/>
              <a:gd name="connsiteX17" fmla="*/ 10482942 w 11723914"/>
              <a:gd name="connsiteY17" fmla="*/ 6629400 h 7037614"/>
              <a:gd name="connsiteX18" fmla="*/ 0 w 11723914"/>
              <a:gd name="connsiteY18" fmla="*/ 7037614 h 7037614"/>
              <a:gd name="connsiteX19" fmla="*/ 359228 w 11723914"/>
              <a:gd name="connsiteY19" fmla="*/ 5682343 h 703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23914" h="7037614">
                <a:moveTo>
                  <a:pt x="359228" y="5682343"/>
                </a:moveTo>
                <a:lnTo>
                  <a:pt x="1730828" y="1861457"/>
                </a:lnTo>
                <a:lnTo>
                  <a:pt x="2841171" y="2400300"/>
                </a:lnTo>
                <a:lnTo>
                  <a:pt x="3641271" y="2645228"/>
                </a:lnTo>
                <a:lnTo>
                  <a:pt x="5208814" y="2890157"/>
                </a:lnTo>
                <a:lnTo>
                  <a:pt x="6874328" y="1845128"/>
                </a:lnTo>
                <a:lnTo>
                  <a:pt x="6270171" y="1583871"/>
                </a:lnTo>
                <a:lnTo>
                  <a:pt x="5551714" y="1306285"/>
                </a:lnTo>
                <a:lnTo>
                  <a:pt x="5257800" y="718457"/>
                </a:lnTo>
                <a:lnTo>
                  <a:pt x="5453742" y="0"/>
                </a:lnTo>
                <a:lnTo>
                  <a:pt x="7347857" y="195943"/>
                </a:lnTo>
                <a:lnTo>
                  <a:pt x="7429500" y="1045028"/>
                </a:lnTo>
                <a:lnTo>
                  <a:pt x="8392885" y="1551214"/>
                </a:lnTo>
                <a:lnTo>
                  <a:pt x="9176657" y="1338943"/>
                </a:lnTo>
                <a:lnTo>
                  <a:pt x="10221685" y="1289957"/>
                </a:lnTo>
                <a:lnTo>
                  <a:pt x="11593285" y="1632857"/>
                </a:lnTo>
                <a:lnTo>
                  <a:pt x="11723914" y="5943600"/>
                </a:lnTo>
                <a:lnTo>
                  <a:pt x="10482942" y="6629400"/>
                </a:lnTo>
                <a:lnTo>
                  <a:pt x="0" y="7037614"/>
                </a:lnTo>
                <a:lnTo>
                  <a:pt x="359228" y="568234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458142" y="261492"/>
            <a:ext cx="8747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uFillTx/>
              </a:rPr>
              <a:t>Less than half of respondents had major involvement in ML activities! </a:t>
            </a:r>
            <a:endParaRPr lang="en-US" sz="3200" dirty="0">
              <a:solidFill>
                <a:schemeClr val="bg1"/>
              </a:solidFill>
              <a:uFillTx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1094014" y="3646942"/>
            <a:ext cx="105687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uFillTx/>
              </a:rPr>
              <a:t>However, </a:t>
            </a:r>
            <a:r>
              <a:rPr lang="en-US" sz="3200" b="1" i="1" dirty="0" smtClean="0">
                <a:solidFill>
                  <a:schemeClr val="bg1"/>
                </a:solidFill>
                <a:uFillTx/>
              </a:rPr>
              <a:t>developing prototype Models</a:t>
            </a:r>
            <a:r>
              <a:rPr lang="en-US" sz="3200" i="1" dirty="0" smtClean="0">
                <a:solidFill>
                  <a:schemeClr val="bg1"/>
                </a:solidFill>
                <a:uFillTx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uFillTx/>
              </a:rPr>
              <a:t>had the greatest impact on predicted salary</a:t>
            </a:r>
          </a:p>
          <a:p>
            <a:endParaRPr lang="en-US" sz="3200" dirty="0" smtClean="0">
              <a:solidFill>
                <a:schemeClr val="bg1"/>
              </a:solidFill>
              <a:uFillTx/>
            </a:endParaRPr>
          </a:p>
          <a:p>
            <a:pPr marL="571500" indent="-571500">
              <a:buFont typeface="Wingdings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uFillTx/>
              </a:rPr>
              <a:t>major </a:t>
            </a:r>
            <a:r>
              <a:rPr lang="en-US" sz="3200" dirty="0">
                <a:solidFill>
                  <a:schemeClr val="bg1"/>
                </a:solidFill>
                <a:uFillTx/>
              </a:rPr>
              <a:t>engagement </a:t>
            </a:r>
            <a:r>
              <a:rPr lang="en-US" sz="3200" dirty="0" smtClean="0">
                <a:solidFill>
                  <a:schemeClr val="bg1"/>
                </a:solidFill>
                <a:uFillTx/>
                <a:sym typeface="Wingdings"/>
              </a:rPr>
              <a:t></a:t>
            </a:r>
            <a:r>
              <a:rPr lang="en-US" sz="3200" dirty="0" smtClean="0">
                <a:solidFill>
                  <a:schemeClr val="bg1"/>
                </a:solidFill>
                <a:uFillTx/>
              </a:rPr>
              <a:t> </a:t>
            </a:r>
            <a:r>
              <a:rPr lang="en-US" sz="3200" dirty="0">
                <a:solidFill>
                  <a:schemeClr val="bg1"/>
                </a:solidFill>
                <a:uFillTx/>
              </a:rPr>
              <a:t>$7.4K boost </a:t>
            </a:r>
          </a:p>
          <a:p>
            <a:endParaRPr lang="en-US" sz="3200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44849" y="796241"/>
            <a:ext cx="10515600" cy="1954189"/>
          </a:xfrm>
        </p:spPr>
        <p:txBody>
          <a:bodyPr/>
          <a:lstStyle/>
          <a:p>
            <a:r>
              <a:rPr lang="en-US" dirty="0" smtClean="0">
                <a:uFillTx/>
              </a:rPr>
              <a:t>What tools do they use?</a:t>
            </a:r>
            <a:endParaRPr lang="en-US" dirty="0">
              <a:uFillTx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1798818" y="3222117"/>
            <a:ext cx="6431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uFillTx/>
              </a:rPr>
              <a:t>Programming Languages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uFillTx/>
              </a:rPr>
              <a:t>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4336"/>
            <a:ext cx="12324603" cy="7682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45" y="3808451"/>
            <a:ext cx="11744311" cy="2752162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uFillTx/>
              </a:rPr>
              <a:t>Data </a:t>
            </a:r>
            <a:r>
              <a:rPr lang="en-US" sz="7200" dirty="0" smtClean="0">
                <a:uFillTx/>
              </a:rPr>
              <a:t>is Changing </a:t>
            </a:r>
            <a:br>
              <a:rPr lang="en-US" sz="7200" dirty="0" smtClean="0">
                <a:uFillTx/>
              </a:rPr>
            </a:br>
            <a:r>
              <a:rPr lang="en-US" sz="7200" dirty="0" smtClean="0">
                <a:uFillTx/>
              </a:rPr>
              <a:t>the World</a:t>
            </a:r>
            <a:endParaRPr lang="en-US" sz="7200" dirty="0">
              <a:uFillTx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22531" y="0"/>
            <a:ext cx="9026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>
                <a:solidFill>
                  <a:schemeClr val="bg1"/>
                </a:solidFill>
              </a:rPr>
              <a:t>Why</a:t>
            </a:r>
            <a:r>
              <a:rPr lang="en-US" sz="3600" i="1">
                <a:solidFill>
                  <a:schemeClr val="bg1"/>
                </a:solidFill>
              </a:rPr>
              <a:t> am I excited about Data Science?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71905" y="116111"/>
            <a:ext cx="8976536" cy="7199089"/>
            <a:chOff x="0" y="116111"/>
            <a:chExt cx="8406454" cy="6741889"/>
          </a:xfrm>
        </p:grpSpPr>
        <p:grpSp>
          <p:nvGrpSpPr>
            <p:cNvPr id="14" name="Group 13"/>
            <p:cNvGrpSpPr/>
            <p:nvPr/>
          </p:nvGrpSpPr>
          <p:grpSpPr>
            <a:xfrm>
              <a:off x="152399" y="116112"/>
              <a:ext cx="8254055" cy="6741888"/>
              <a:chOff x="152399" y="116112"/>
              <a:chExt cx="8254055" cy="674188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99" y="116112"/>
                <a:ext cx="8254055" cy="6589487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>
                <a:spLocks/>
              </p:cNvSpPr>
              <p:nvPr/>
            </p:nvSpPr>
            <p:spPr>
              <a:xfrm>
                <a:off x="3227294" y="2079812"/>
                <a:ext cx="5056094" cy="477818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15" name="Rectangle 14"/>
            <p:cNvSpPr>
              <a:spLocks/>
            </p:cNvSpPr>
            <p:nvPr/>
          </p:nvSpPr>
          <p:spPr>
            <a:xfrm>
              <a:off x="0" y="116111"/>
              <a:ext cx="3012141" cy="2783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</p:grpSp>
      <p:sp>
        <p:nvSpPr>
          <p:cNvPr id="12" name="Rectangle 11"/>
          <p:cNvSpPr>
            <a:spLocks/>
          </p:cNvSpPr>
          <p:nvPr/>
        </p:nvSpPr>
        <p:spPr>
          <a:xfrm>
            <a:off x="4297730" y="3009764"/>
            <a:ext cx="47291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smtClean="0">
                <a:solidFill>
                  <a:srgbClr val="FFFFFF"/>
                </a:solidFill>
                <a:uFillTx/>
              </a:rPr>
              <a:t>Programming</a:t>
            </a:r>
            <a:br>
              <a:rPr lang="en-US" sz="5400" smtClean="0">
                <a:solidFill>
                  <a:srgbClr val="FFFFFF"/>
                </a:solidFill>
                <a:uFillTx/>
              </a:rPr>
            </a:br>
            <a:r>
              <a:rPr lang="en-US" sz="5400" smtClean="0">
                <a:solidFill>
                  <a:srgbClr val="FFFFFF"/>
                </a:solidFill>
                <a:uFillTx/>
              </a:rPr>
              <a:t>Languages</a:t>
            </a:r>
            <a:endParaRPr lang="en-US" sz="540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434137" y="-5154280"/>
            <a:ext cx="15944669" cy="12787460"/>
            <a:chOff x="0" y="116111"/>
            <a:chExt cx="8406454" cy="6741889"/>
          </a:xfrm>
        </p:grpSpPr>
        <p:grpSp>
          <p:nvGrpSpPr>
            <p:cNvPr id="14" name="Group 13"/>
            <p:cNvGrpSpPr/>
            <p:nvPr/>
          </p:nvGrpSpPr>
          <p:grpSpPr>
            <a:xfrm>
              <a:off x="152399" y="116112"/>
              <a:ext cx="8254055" cy="6741888"/>
              <a:chOff x="152399" y="116112"/>
              <a:chExt cx="8254055" cy="674188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99" y="116112"/>
                <a:ext cx="8254055" cy="6589487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>
                <a:spLocks/>
              </p:cNvSpPr>
              <p:nvPr/>
            </p:nvSpPr>
            <p:spPr>
              <a:xfrm>
                <a:off x="3227294" y="2079812"/>
                <a:ext cx="5056094" cy="477818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5" name="Rectangle 14"/>
            <p:cNvSpPr>
              <a:spLocks/>
            </p:cNvSpPr>
            <p:nvPr/>
          </p:nvSpPr>
          <p:spPr>
            <a:xfrm>
              <a:off x="0" y="116111"/>
              <a:ext cx="3012141" cy="2783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Box 8"/>
          <p:cNvSpPr txBox="1">
            <a:spLocks/>
          </p:cNvSpPr>
          <p:nvPr/>
        </p:nvSpPr>
        <p:spPr>
          <a:xfrm>
            <a:off x="7538198" y="610136"/>
            <a:ext cx="479535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SQL &gt; R &gt; Python</a:t>
            </a:r>
          </a:p>
          <a:p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rgbClr val="FFFFFF"/>
                </a:solidFill>
              </a:rPr>
              <a:t>Cluster Analysis: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solidFill>
                  <a:srgbClr val="FFFFFF"/>
                </a:solidFill>
              </a:rPr>
              <a:t>Python &gt; R: </a:t>
            </a:r>
            <a:r>
              <a:rPr lang="en-US" sz="2400" i="1" dirty="0" smtClean="0">
                <a:solidFill>
                  <a:srgbClr val="FFFFFF"/>
                </a:solidFill>
              </a:rPr>
              <a:t>data scientists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solidFill>
                  <a:srgbClr val="FFFFFF"/>
                </a:solidFill>
              </a:rPr>
              <a:t>R &gt; Python: </a:t>
            </a:r>
            <a:r>
              <a:rPr lang="en-US" sz="2400" i="1" dirty="0" smtClean="0">
                <a:solidFill>
                  <a:srgbClr val="FFFFFF"/>
                </a:solidFill>
              </a:rPr>
              <a:t>analysts</a:t>
            </a:r>
            <a:endParaRPr lang="en-US" sz="3200" i="1" dirty="0">
              <a:solidFill>
                <a:srgbClr val="FFFFFF"/>
              </a:solidFill>
            </a:endParaRPr>
          </a:p>
          <a:p>
            <a:endParaRPr lang="en-US" sz="3200" dirty="0" smtClean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rgbClr val="FFFFFF"/>
                </a:solidFill>
              </a:rPr>
              <a:t>Python users had higher salaries.</a:t>
            </a:r>
          </a:p>
          <a:p>
            <a:endParaRPr lang="en-US" sz="3200" dirty="0" smtClean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rgbClr val="FFFFFF"/>
                </a:solidFill>
              </a:rPr>
              <a:t>Highest Paid?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 smtClean="0">
                <a:solidFill>
                  <a:srgbClr val="FFFFFF"/>
                </a:solidFill>
              </a:rPr>
              <a:t>Scala</a:t>
            </a:r>
          </a:p>
          <a:p>
            <a:endParaRPr lang="en-US" sz="3200" dirty="0">
              <a:solidFill>
                <a:srgbClr val="FFFFFF"/>
              </a:solidFill>
            </a:endParaRPr>
          </a:p>
          <a:p>
            <a:endParaRPr lang="en-US" sz="3200" dirty="0" smtClean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677741" y="682859"/>
            <a:ext cx="47291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FFFF"/>
                </a:solidFill>
              </a:rPr>
              <a:t>Programming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Languages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7416571" y="516896"/>
            <a:ext cx="0" cy="5665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54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8595" y="46383"/>
            <a:ext cx="8021005" cy="7075620"/>
            <a:chOff x="200708" y="185491"/>
            <a:chExt cx="7477653" cy="65963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08" y="185491"/>
              <a:ext cx="7477653" cy="6596309"/>
            </a:xfrm>
            <a:prstGeom prst="rect">
              <a:avLst/>
            </a:prstGeom>
          </p:spPr>
        </p:pic>
        <p:sp>
          <p:nvSpPr>
            <p:cNvPr id="4" name="Rectangle 3"/>
            <p:cNvSpPr>
              <a:spLocks/>
            </p:cNvSpPr>
            <p:nvPr/>
          </p:nvSpPr>
          <p:spPr>
            <a:xfrm>
              <a:off x="3766089" y="2402237"/>
              <a:ext cx="3859078" cy="43795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00708" y="212455"/>
              <a:ext cx="3084933" cy="3214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</p:grpSp>
      <p:sp>
        <p:nvSpPr>
          <p:cNvPr id="12" name="Rectangle 11"/>
          <p:cNvSpPr>
            <a:spLocks/>
          </p:cNvSpPr>
          <p:nvPr/>
        </p:nvSpPr>
        <p:spPr>
          <a:xfrm>
            <a:off x="3442076" y="2771465"/>
            <a:ext cx="317266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dirty="0" smtClean="0">
                <a:solidFill>
                  <a:srgbClr val="FFFFFF"/>
                </a:solidFill>
                <a:uFillTx/>
              </a:rPr>
              <a:t>Machine</a:t>
            </a:r>
            <a:br>
              <a:rPr lang="en-US" sz="5400" dirty="0" smtClean="0">
                <a:solidFill>
                  <a:srgbClr val="FFFFFF"/>
                </a:solidFill>
                <a:uFillTx/>
              </a:rPr>
            </a:br>
            <a:r>
              <a:rPr lang="en-US" sz="5400" dirty="0" smtClean="0">
                <a:solidFill>
                  <a:srgbClr val="FFFFFF"/>
                </a:solidFill>
                <a:uFillTx/>
              </a:rPr>
              <a:t>Learning</a:t>
            </a:r>
          </a:p>
          <a:p>
            <a:pPr algn="r"/>
            <a:r>
              <a:rPr lang="en-US" sz="5400" dirty="0" smtClean="0">
                <a:solidFill>
                  <a:srgbClr val="FFFFFF"/>
                </a:solidFill>
                <a:uFillTx/>
              </a:rPr>
              <a:t>Libraries</a:t>
            </a:r>
            <a:endParaRPr lang="en-US" sz="540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8783" y="-4459296"/>
            <a:ext cx="13301900" cy="11734090"/>
            <a:chOff x="200708" y="185491"/>
            <a:chExt cx="7477653" cy="65963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08" y="185491"/>
              <a:ext cx="7477653" cy="6596309"/>
            </a:xfrm>
            <a:prstGeom prst="rect">
              <a:avLst/>
            </a:prstGeom>
          </p:spPr>
        </p:pic>
        <p:sp>
          <p:nvSpPr>
            <p:cNvPr id="4" name="Rectangle 3"/>
            <p:cNvSpPr>
              <a:spLocks/>
            </p:cNvSpPr>
            <p:nvPr/>
          </p:nvSpPr>
          <p:spPr>
            <a:xfrm>
              <a:off x="3766089" y="2402237"/>
              <a:ext cx="3859078" cy="43795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00708" y="212455"/>
              <a:ext cx="3084933" cy="3214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Box 8"/>
          <p:cNvSpPr txBox="1">
            <a:spLocks/>
          </p:cNvSpPr>
          <p:nvPr/>
        </p:nvSpPr>
        <p:spPr>
          <a:xfrm>
            <a:off x="7088289" y="2055070"/>
            <a:ext cx="4711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FF"/>
                </a:solidFill>
              </a:rPr>
              <a:t>Scikit</a:t>
            </a:r>
            <a:r>
              <a:rPr lang="en-US" sz="3200" dirty="0" smtClean="0">
                <a:solidFill>
                  <a:srgbClr val="FFFFFF"/>
                </a:solidFill>
              </a:rPr>
              <a:t>-learn used most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 smtClean="0">
                <a:solidFill>
                  <a:srgbClr val="FFFFFF"/>
                </a:solidFill>
              </a:rPr>
              <a:t>Used in DS100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3073104" y="1547239"/>
            <a:ext cx="317266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dirty="0" smtClean="0">
                <a:solidFill>
                  <a:srgbClr val="FFFFFF"/>
                </a:solidFill>
              </a:rPr>
              <a:t>Machine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Learning</a:t>
            </a:r>
          </a:p>
          <a:p>
            <a:pPr algn="r"/>
            <a:r>
              <a:rPr lang="en-US" sz="5400" dirty="0" smtClean="0">
                <a:solidFill>
                  <a:srgbClr val="FFFFFF"/>
                </a:solidFill>
              </a:rPr>
              <a:t>Libraries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694808" y="1407749"/>
            <a:ext cx="0" cy="2865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1430955" cy="10083661"/>
            <a:chOff x="200708" y="185491"/>
            <a:chExt cx="7477653" cy="65963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08" y="185491"/>
              <a:ext cx="7477653" cy="6596309"/>
            </a:xfrm>
            <a:prstGeom prst="rect">
              <a:avLst/>
            </a:prstGeom>
          </p:spPr>
        </p:pic>
        <p:sp>
          <p:nvSpPr>
            <p:cNvPr id="4" name="Rectangle 3"/>
            <p:cNvSpPr>
              <a:spLocks/>
            </p:cNvSpPr>
            <p:nvPr/>
          </p:nvSpPr>
          <p:spPr>
            <a:xfrm>
              <a:off x="3766089" y="2402237"/>
              <a:ext cx="3859078" cy="43795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00708" y="212455"/>
              <a:ext cx="3084933" cy="3214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Box 8"/>
          <p:cNvSpPr txBox="1">
            <a:spLocks/>
          </p:cNvSpPr>
          <p:nvPr/>
        </p:nvSpPr>
        <p:spPr>
          <a:xfrm>
            <a:off x="7164489" y="3896531"/>
            <a:ext cx="4711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FF"/>
                </a:solidFill>
              </a:rPr>
              <a:t>Scikit</a:t>
            </a:r>
            <a:r>
              <a:rPr lang="en-US" sz="3200" dirty="0" smtClean="0">
                <a:solidFill>
                  <a:srgbClr val="FFFFFF"/>
                </a:solidFill>
              </a:rPr>
              <a:t>-learn used most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 smtClean="0">
                <a:solidFill>
                  <a:srgbClr val="FFFFFF"/>
                </a:solidFill>
              </a:rPr>
              <a:t>Used in DS100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3149304" y="3388700"/>
            <a:ext cx="317266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dirty="0" smtClean="0">
                <a:solidFill>
                  <a:srgbClr val="FFFFFF"/>
                </a:solidFill>
              </a:rPr>
              <a:t>Machine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Learning</a:t>
            </a:r>
          </a:p>
          <a:p>
            <a:pPr algn="r"/>
            <a:r>
              <a:rPr lang="en-US" sz="5400" dirty="0" smtClean="0">
                <a:solidFill>
                  <a:srgbClr val="FFFFFF"/>
                </a:solidFill>
              </a:rPr>
              <a:t>Libraries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771008" y="3249210"/>
            <a:ext cx="0" cy="2865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022804" y="573880"/>
            <a:ext cx="308289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mtClean="0"/>
              <a:t>That</a:t>
            </a:r>
            <a:r>
              <a:rPr lang="en-US"/>
              <a:t> </a:t>
            </a:r>
            <a:r>
              <a:rPr lang="en-US" smtClean="0"/>
              <a:t>was my company </a:t>
            </a:r>
            <a:r>
              <a:rPr lang="en-US" smtClean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4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What is their annual income?</a:t>
            </a:r>
            <a:endParaRPr lang="en-US" dirty="0">
              <a:uFillTx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/>
        </p:nvSpPr>
        <p:spPr>
          <a:xfrm>
            <a:off x="6496173" y="5287388"/>
            <a:ext cx="50145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uFillTx/>
              </a:rPr>
              <a:t>Salary Depends on </a:t>
            </a:r>
            <a:br>
              <a:rPr lang="en-US" sz="3600" dirty="0" smtClean="0">
                <a:solidFill>
                  <a:srgbClr val="FFFFFF"/>
                </a:solidFill>
                <a:uFillTx/>
              </a:rPr>
            </a:br>
            <a:r>
              <a:rPr lang="en-US" sz="3600" dirty="0" smtClean="0">
                <a:solidFill>
                  <a:srgbClr val="FFFFFF"/>
                </a:solidFill>
                <a:uFillTx/>
              </a:rPr>
              <a:t>Location and Industry</a:t>
            </a:r>
            <a:endParaRPr lang="en-US" sz="3600" dirty="0">
              <a:solidFill>
                <a:srgbClr val="FFFFFF"/>
              </a:solidFill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6175889" cy="5167423"/>
            <a:chOff x="0" y="0"/>
            <a:chExt cx="6175889" cy="516742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75889" cy="5018567"/>
            </a:xfrm>
            <a:prstGeom prst="rect">
              <a:avLst/>
            </a:prstGeom>
          </p:spPr>
        </p:pic>
        <p:sp>
          <p:nvSpPr>
            <p:cNvPr id="4" name="Rectangle 3"/>
            <p:cNvSpPr>
              <a:spLocks/>
            </p:cNvSpPr>
            <p:nvPr/>
          </p:nvSpPr>
          <p:spPr>
            <a:xfrm>
              <a:off x="1892596" y="2955851"/>
              <a:ext cx="3423684" cy="22115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8" y="3332347"/>
            <a:ext cx="5734951" cy="3372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87" y="156419"/>
            <a:ext cx="5918793" cy="497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-1426369"/>
            <a:ext cx="10515600" cy="2852737"/>
          </a:xfrm>
        </p:spPr>
        <p:txBody>
          <a:bodyPr/>
          <a:lstStyle/>
          <a:p>
            <a:r>
              <a:rPr lang="en-US" dirty="0" smtClean="0">
                <a:uFillTx/>
              </a:rPr>
              <a:t>Intermission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53356"/>
            <a:ext cx="10515600" cy="477054"/>
          </a:xfrm>
        </p:spPr>
        <p:txBody>
          <a:bodyPr/>
          <a:lstStyle/>
          <a:p>
            <a:r>
              <a:rPr lang="en-US" dirty="0" smtClean="0">
                <a:uFillTx/>
              </a:rPr>
              <a:t>5 Minute Break.  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7092461" y="3036944"/>
            <a:ext cx="3798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uFillTx/>
              </a:rPr>
              <a:t>What are the ethics of data science? </a:t>
            </a:r>
            <a:endParaRPr lang="en-US" sz="2800" dirty="0">
              <a:uFillTx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78523" y="3715441"/>
            <a:ext cx="5465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tabs </a:t>
            </a:r>
            <a:r>
              <a:rPr lang="en-US" sz="4000" dirty="0" smtClean="0"/>
              <a:t>or </a:t>
            </a:r>
            <a:r>
              <a:rPr lang="en-US" sz="4000" b="1" i="1" u="sng" dirty="0" smtClean="0"/>
              <a:t>Spaces</a:t>
            </a:r>
            <a:r>
              <a:rPr lang="en-US" sz="4000" dirty="0" smtClean="0"/>
              <a:t> </a:t>
            </a:r>
            <a:r>
              <a:rPr lang="mr-IN" sz="2800" dirty="0" smtClean="0">
                <a:uFillTx/>
              </a:rPr>
              <a:t>…</a:t>
            </a:r>
            <a:r>
              <a:rPr lang="en-US" sz="2800" dirty="0" smtClean="0">
                <a:uFillTx/>
              </a:rPr>
              <a:t>?</a:t>
            </a:r>
            <a:endParaRPr lang="en-US" sz="2800" dirty="0"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078523" y="3081188"/>
            <a:ext cx="386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uFillTx/>
              </a:rPr>
              <a:t>What is your name?</a:t>
            </a:r>
            <a:endParaRPr lang="en-US" sz="2800" dirty="0">
              <a:uFillTx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078523" y="4672347"/>
            <a:ext cx="3862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uFillTx/>
              </a:rPr>
              <a:t>What do statisticians and pirates have in common?</a:t>
            </a:r>
            <a:endParaRPr lang="en-US" sz="2800" dirty="0">
              <a:uFillTx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668215" y="2411267"/>
            <a:ext cx="2499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uFillTx/>
              </a:rPr>
              <a:t>Ask a neighbor:</a:t>
            </a:r>
            <a:endParaRPr lang="en-US" sz="2400" dirty="0">
              <a:uFillTx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6492198" y="2411266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uFillTx/>
              </a:rPr>
              <a:t>Contemplate:</a:t>
            </a:r>
            <a:endParaRPr lang="en-US" sz="2400" dirty="0">
              <a:uFillTx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7092461" y="4231403"/>
            <a:ext cx="379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uFillTx/>
              </a:rPr>
              <a:t>Can data do harm?</a:t>
            </a:r>
            <a:endParaRPr lang="en-US" sz="2800" dirty="0">
              <a:uFillTx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7092461" y="5016850"/>
            <a:ext cx="4254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uFillTx/>
              </a:rPr>
              <a:t>What do you want to get out </a:t>
            </a:r>
            <a:r>
              <a:rPr lang="en-US" sz="2800" smtClean="0">
                <a:uFillTx/>
              </a:rPr>
              <a:t>of </a:t>
            </a:r>
            <a:r>
              <a:rPr lang="en-US" sz="2800" smtClean="0"/>
              <a:t>Data 100</a:t>
            </a:r>
            <a:r>
              <a:rPr lang="en-US" sz="2800" smtClean="0">
                <a:uFillTx/>
              </a:rPr>
              <a:t>?</a:t>
            </a:r>
            <a:endParaRPr lang="en-US" sz="2800" dirty="0">
              <a:uFillTx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943600" y="2411266"/>
            <a:ext cx="0" cy="3646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568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804" y="2377440"/>
            <a:ext cx="5110665" cy="3877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628936">
            <a:off x="1036592" y="1050272"/>
            <a:ext cx="7759304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600" smtClean="0">
                <a:latin typeface="Chalkduster" charset="0"/>
                <a:ea typeface="Chalkduster" charset="0"/>
                <a:cs typeface="Chalkduster" charset="0"/>
              </a:rPr>
              <a:t>Pirates say</a:t>
            </a:r>
            <a:endParaRPr lang="en-US" sz="960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09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29235"/>
            <a:ext cx="10801350" cy="1325563"/>
          </a:xfrm>
        </p:spPr>
        <p:txBody>
          <a:bodyPr/>
          <a:lstStyle/>
          <a:p>
            <a:r>
              <a:rPr lang="en-US" dirty="0" smtClean="0"/>
              <a:t>Important Administrative 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173" y="1700572"/>
            <a:ext cx="11128513" cy="4937442"/>
          </a:xfrm>
        </p:spPr>
        <p:txBody>
          <a:bodyPr>
            <a:normAutofit/>
          </a:bodyPr>
          <a:lstStyle/>
          <a:p>
            <a:r>
              <a:rPr lang="en-US" dirty="0"/>
              <a:t>There will not be any </a:t>
            </a:r>
            <a:r>
              <a:rPr lang="en-US" dirty="0" smtClean="0"/>
              <a:t>labs or sections </a:t>
            </a:r>
            <a:r>
              <a:rPr lang="en-US" dirty="0"/>
              <a:t>this </a:t>
            </a:r>
            <a:r>
              <a:rPr lang="en-US" dirty="0" smtClean="0"/>
              <a:t>week</a:t>
            </a:r>
            <a:endParaRPr lang="en-US" dirty="0"/>
          </a:p>
          <a:p>
            <a:r>
              <a:rPr lang="en-US" dirty="0" smtClean="0"/>
              <a:t>We will be computing </a:t>
            </a:r>
            <a:r>
              <a:rPr lang="en-US" dirty="0" smtClean="0">
                <a:hlinkClick r:id="rId2"/>
              </a:rPr>
              <a:t>optimal </a:t>
            </a:r>
            <a:r>
              <a:rPr lang="en-US" dirty="0">
                <a:hlinkClick r:id="rId2"/>
              </a:rPr>
              <a:t>a</a:t>
            </a:r>
            <a:r>
              <a:rPr lang="en-US" dirty="0" smtClean="0">
                <a:hlinkClick r:id="rId2"/>
              </a:rPr>
              <a:t>ssignments</a:t>
            </a:r>
            <a:r>
              <a:rPr lang="en-US" dirty="0" smtClean="0"/>
              <a:t> for </a:t>
            </a:r>
            <a:r>
              <a:rPr lang="en-US" dirty="0" smtClean="0"/>
              <a:t>lab &amp; section</a:t>
            </a:r>
          </a:p>
          <a:p>
            <a:pPr lvl="1"/>
            <a:r>
              <a:rPr lang="en-US" dirty="0" smtClean="0"/>
              <a:t>complete </a:t>
            </a:r>
            <a:r>
              <a:rPr lang="en-US" dirty="0" smtClean="0"/>
              <a:t>the online section assignment poll 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goo.gl/forms/YohOCvkrUia4zTeI2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Signup for the DS100 Sp18 Piazza Page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piazza.com/berkeley/spring2018/ds100/home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Homework 1 will go </a:t>
            </a:r>
            <a:r>
              <a:rPr lang="en-US" dirty="0" smtClean="0"/>
              <a:t>out </a:t>
            </a:r>
            <a:r>
              <a:rPr lang="en-US" dirty="0" smtClean="0"/>
              <a:t>next week and be due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following </a:t>
            </a:r>
            <a:r>
              <a:rPr lang="en-US" dirty="0" smtClean="0"/>
              <a:t>week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You may start to setup your Python environment</a:t>
            </a:r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676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/>
          </p:cNvSpPr>
          <p:nvPr/>
        </p:nvSpPr>
        <p:spPr>
          <a:xfrm>
            <a:off x="5506041" y="1493133"/>
            <a:ext cx="6266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Where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can I </a:t>
            </a:r>
            <a:r>
              <a:rPr lang="en-US" sz="4000" dirty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get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</a:t>
            </a:r>
            <a:r>
              <a:rPr lang="en-US" sz="4000" dirty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best burrito in SF</a:t>
            </a:r>
            <a:r>
              <a:rPr lang="en-US" sz="4000" dirty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742950" y="288699"/>
            <a:ext cx="9225183" cy="1143000"/>
          </a:xfrm>
        </p:spPr>
        <p:txBody>
          <a:bodyPr>
            <a:normAutofit/>
          </a:bodyPr>
          <a:lstStyle/>
          <a:p>
            <a:r>
              <a:rPr lang="en-US" sz="5400" dirty="0">
                <a:uFillTx/>
              </a:rPr>
              <a:t>Where </a:t>
            </a:r>
            <a:r>
              <a:rPr lang="en-US" sz="5400" dirty="0" smtClean="0">
                <a:uFillTx/>
              </a:rPr>
              <a:t>should I </a:t>
            </a:r>
            <a:r>
              <a:rPr lang="en-US" sz="5400" dirty="0">
                <a:uFillTx/>
              </a:rPr>
              <a:t>eat?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25" y="1493133"/>
            <a:ext cx="5692756" cy="432737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3500000" sy="23000" kx="1200000" algn="br" rotWithShape="0">
              <a:srgbClr val="000000">
                <a:alpha val="2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5872849" y="3380247"/>
            <a:ext cx="5576202" cy="187743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131313"/>
                </a:solidFill>
                <a:uFillTx/>
                <a:latin typeface="Times New Roman" charset="0"/>
                <a:ea typeface="Times New Roman" charset="0"/>
                <a:cs typeface="Times New Roman" charset="0"/>
              </a:rPr>
              <a:t>Each ratings star added on a Yelp restaurant review translated to anywhere from a 5 percent to 9 percent effect on revenues.</a:t>
            </a:r>
          </a:p>
          <a:p>
            <a:r>
              <a:rPr lang="en-US" sz="2000" dirty="0">
                <a:solidFill>
                  <a:srgbClr val="131313"/>
                </a:solidFill>
                <a:uFillTx/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000" dirty="0" smtClean="0">
                <a:solidFill>
                  <a:srgbClr val="131313"/>
                </a:solidFill>
                <a:uFillTx/>
                <a:latin typeface="Times New Roman" charset="0"/>
                <a:ea typeface="Times New Roman" charset="0"/>
                <a:cs typeface="Times New Roman" charset="0"/>
              </a:rPr>
              <a:t>          -- </a:t>
            </a:r>
            <a:r>
              <a:rPr lang="en-US" sz="2000" dirty="0">
                <a:solidFill>
                  <a:srgbClr val="131313"/>
                </a:solidFill>
                <a:uFillTx/>
                <a:latin typeface="Times New Roman" charset="0"/>
                <a:ea typeface="Times New Roman" charset="0"/>
                <a:cs typeface="Times New Roman" charset="0"/>
              </a:rPr>
              <a:t>Harvard Business School</a:t>
            </a:r>
            <a:endParaRPr lang="en-US" sz="2000" dirty="0"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>
          <a:xfrm>
            <a:off x="2433736" y="6386616"/>
            <a:ext cx="9758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uFillTx/>
              </a:rPr>
              <a:t>http://</a:t>
            </a:r>
            <a:r>
              <a:rPr lang="en-US" dirty="0" err="1">
                <a:uFillTx/>
              </a:rPr>
              <a:t>hbswk.hbs.edu</a:t>
            </a:r>
            <a:r>
              <a:rPr lang="en-US" dirty="0">
                <a:uFillTx/>
              </a:rPr>
              <a:t>/item/the-yelp-factor-are-consumer-reviews-good-for-business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2980" y="5405009"/>
            <a:ext cx="648607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 about eating the dangers of eating </a:t>
            </a:r>
          </a:p>
          <a:p>
            <a:r>
              <a:rPr lang="en-US" sz="2400" dirty="0" smtClean="0"/>
              <a:t>In SF in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homework </a:t>
            </a:r>
            <a:r>
              <a:rPr lang="mr-IN" sz="2400" dirty="0" smtClean="0"/>
              <a:t>…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1" y="631217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 smtClean="0">
                <a:uFillTx/>
              </a:rPr>
              <a:t>What are your </a:t>
            </a:r>
            <a:r>
              <a:rPr lang="en-US" sz="7200" i="1" dirty="0" smtClean="0">
                <a:uFillTx/>
              </a:rPr>
              <a:t>goals</a:t>
            </a:r>
            <a:r>
              <a:rPr lang="en-US" sz="7200" dirty="0" smtClean="0">
                <a:uFillTx/>
              </a:rPr>
              <a:t> </a:t>
            </a:r>
            <a:br>
              <a:rPr lang="en-US" sz="7200" dirty="0" smtClean="0">
                <a:uFillTx/>
              </a:rPr>
            </a:br>
            <a:r>
              <a:rPr lang="en-US" sz="7200" dirty="0" smtClean="0">
                <a:uFillTx/>
              </a:rPr>
              <a:t>for DS100?</a:t>
            </a:r>
            <a:endParaRPr lang="en-US" sz="7200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1" y="4229100"/>
            <a:ext cx="10515600" cy="186055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3200" dirty="0" smtClean="0">
                <a:uFillTx/>
              </a:rPr>
              <a:t>What do you want to learn?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3200" dirty="0" smtClean="0"/>
              <a:t>How does this class fit into your future plans?</a:t>
            </a:r>
            <a:endParaRPr lang="en-US" sz="3200" dirty="0" smtClean="0"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225425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Our Goals</a:t>
            </a:r>
            <a:endParaRPr lang="en-US" dirty="0">
              <a:uFillTx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6421" y="1501775"/>
            <a:ext cx="10629900" cy="535622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600" b="1" dirty="0">
                <a:solidFill>
                  <a:schemeClr val="accent5"/>
                </a:solidFill>
                <a:uFillTx/>
              </a:rPr>
              <a:t>Prepare</a:t>
            </a:r>
            <a:r>
              <a:rPr lang="en-US" sz="3200" dirty="0">
                <a:solidFill>
                  <a:schemeClr val="accent5"/>
                </a:solidFill>
                <a:uFillTx/>
              </a:rPr>
              <a:t> </a:t>
            </a:r>
            <a:r>
              <a:rPr lang="en-US" dirty="0">
                <a:uFillTx/>
              </a:rPr>
              <a:t>students for advanced Berkeley courses in </a:t>
            </a:r>
            <a:r>
              <a:rPr lang="en-US" dirty="0" smtClean="0">
                <a:uFillTx/>
              </a:rPr>
              <a:t>data-management, machine learning, and statistics, by </a:t>
            </a:r>
            <a:r>
              <a:rPr lang="en-US" dirty="0">
                <a:uFillTx/>
              </a:rPr>
              <a:t>providing the necessary foundation and </a:t>
            </a:r>
            <a:r>
              <a:rPr lang="en-US" dirty="0" smtClean="0">
                <a:uFillTx/>
              </a:rPr>
              <a:t>context</a:t>
            </a:r>
            <a:endParaRPr lang="en-US" dirty="0">
              <a:uFillTx/>
            </a:endParaRPr>
          </a:p>
          <a:p>
            <a:pPr marL="14287" indent="0">
              <a:buNone/>
            </a:pPr>
            <a:r>
              <a:rPr lang="en-US" sz="3600" b="1" dirty="0">
                <a:solidFill>
                  <a:schemeClr val="accent5"/>
                </a:solidFill>
                <a:uFillTx/>
              </a:rPr>
              <a:t>Enable</a:t>
            </a:r>
            <a:r>
              <a:rPr lang="en-US" sz="3600" dirty="0">
                <a:solidFill>
                  <a:schemeClr val="accent5"/>
                </a:solidFill>
                <a:uFillTx/>
              </a:rPr>
              <a:t> </a:t>
            </a:r>
            <a:r>
              <a:rPr lang="en-US" dirty="0">
                <a:uFillTx/>
              </a:rPr>
              <a:t>students to start careers as data scientists by providing experience in working with </a:t>
            </a:r>
            <a:r>
              <a:rPr lang="en-US" b="1" i="1" u="sng" dirty="0" smtClean="0">
                <a:uFillTx/>
              </a:rPr>
              <a:t>real</a:t>
            </a:r>
            <a:r>
              <a:rPr lang="en-US" dirty="0" smtClean="0">
                <a:uFillTx/>
              </a:rPr>
              <a:t> </a:t>
            </a:r>
            <a:r>
              <a:rPr lang="en-US" b="1" dirty="0" smtClean="0">
                <a:uFillTx/>
              </a:rPr>
              <a:t>data</a:t>
            </a:r>
            <a:r>
              <a:rPr lang="en-US" dirty="0">
                <a:uFillTx/>
              </a:rPr>
              <a:t>, </a:t>
            </a:r>
            <a:r>
              <a:rPr lang="en-US" b="1" dirty="0">
                <a:uFillTx/>
              </a:rPr>
              <a:t>tools</a:t>
            </a:r>
            <a:r>
              <a:rPr lang="en-US" dirty="0">
                <a:uFillTx/>
              </a:rPr>
              <a:t>, and </a:t>
            </a:r>
            <a:r>
              <a:rPr lang="en-US" b="1" dirty="0" smtClean="0">
                <a:uFillTx/>
              </a:rPr>
              <a:t>techniques.</a:t>
            </a:r>
            <a:endParaRPr lang="en-US" b="1" dirty="0">
              <a:uFillTx/>
            </a:endParaRPr>
          </a:p>
          <a:p>
            <a:pPr marL="14287" indent="0">
              <a:buNone/>
            </a:pPr>
            <a:r>
              <a:rPr lang="en-US" sz="3600" b="1" dirty="0">
                <a:solidFill>
                  <a:schemeClr val="accent5"/>
                </a:solidFill>
                <a:uFillTx/>
              </a:rPr>
              <a:t>Empower</a:t>
            </a:r>
            <a:r>
              <a:rPr lang="en-US" sz="3600" dirty="0">
                <a:solidFill>
                  <a:schemeClr val="accent5"/>
                </a:solidFill>
                <a:uFillTx/>
              </a:rPr>
              <a:t> </a:t>
            </a:r>
            <a:r>
              <a:rPr lang="en-US" dirty="0" smtClean="0">
                <a:uFillTx/>
              </a:rPr>
              <a:t>students </a:t>
            </a:r>
            <a:r>
              <a:rPr lang="en-US" dirty="0">
                <a:uFillTx/>
              </a:rPr>
              <a:t>to apply </a:t>
            </a:r>
            <a:r>
              <a:rPr lang="en-US" b="1" dirty="0">
                <a:uFillTx/>
              </a:rPr>
              <a:t>computational</a:t>
            </a:r>
            <a:r>
              <a:rPr lang="en-US" dirty="0">
                <a:uFillTx/>
              </a:rPr>
              <a:t> and </a:t>
            </a:r>
            <a:r>
              <a:rPr lang="en-US" b="1" dirty="0">
                <a:uFillTx/>
              </a:rPr>
              <a:t>inferential</a:t>
            </a:r>
            <a:r>
              <a:rPr lang="en-US" dirty="0">
                <a:uFillTx/>
              </a:rPr>
              <a:t> </a:t>
            </a:r>
            <a:r>
              <a:rPr lang="en-US" b="1" dirty="0">
                <a:uFillTx/>
              </a:rPr>
              <a:t>thinking</a:t>
            </a:r>
            <a:r>
              <a:rPr lang="en-US" dirty="0">
                <a:uFillTx/>
              </a:rPr>
              <a:t> to </a:t>
            </a:r>
            <a:r>
              <a:rPr lang="en-US" dirty="0" smtClean="0">
                <a:uFillTx/>
              </a:rPr>
              <a:t>address real-world problems</a:t>
            </a:r>
            <a:endParaRPr lang="en-US" dirty="0"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74371"/>
            <a:ext cx="10801350" cy="1325563"/>
          </a:xfrm>
        </p:spPr>
        <p:txBody>
          <a:bodyPr/>
          <a:lstStyle/>
          <a:p>
            <a:r>
              <a:rPr lang="en-US" dirty="0" smtClean="0"/>
              <a:t>What are the </a:t>
            </a:r>
            <a:r>
              <a:rPr lang="en-US" dirty="0" err="1" smtClean="0"/>
              <a:t>Prereqs</a:t>
            </a:r>
            <a:r>
              <a:rPr lang="en-US" dirty="0" smtClean="0"/>
              <a:t>. </a:t>
            </a:r>
            <a:r>
              <a:rPr lang="en-US" dirty="0" smtClean="0"/>
              <a:t>for </a:t>
            </a:r>
            <a:r>
              <a:rPr lang="en-US" dirty="0" smtClean="0"/>
              <a:t>Data 100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441" y="1609662"/>
            <a:ext cx="10183368" cy="4928743"/>
          </a:xfrm>
        </p:spPr>
        <p:txBody>
          <a:bodyPr>
            <a:normAutofit/>
          </a:bodyPr>
          <a:lstStyle/>
          <a:p>
            <a:r>
              <a:rPr lang="en-US" dirty="0" smtClean="0"/>
              <a:t>Officially Listed Prerequisites:</a:t>
            </a:r>
          </a:p>
          <a:p>
            <a:pPr lvl="1"/>
            <a:r>
              <a:rPr lang="en-US" dirty="0" smtClean="0"/>
              <a:t>Foundations in Data Science [Data8]</a:t>
            </a:r>
          </a:p>
          <a:p>
            <a:pPr lvl="1"/>
            <a:r>
              <a:rPr lang="en-US" dirty="0" smtClean="0"/>
              <a:t>Computing [CS61a or CS88 or </a:t>
            </a:r>
            <a:r>
              <a:rPr lang="mr-IN" dirty="0" smtClean="0"/>
              <a:t>…</a:t>
            </a:r>
            <a:r>
              <a:rPr lang="en-US" dirty="0" smtClean="0"/>
              <a:t> E7]</a:t>
            </a:r>
          </a:p>
          <a:p>
            <a:pPr lvl="1"/>
            <a:r>
              <a:rPr lang="en-US" dirty="0" smtClean="0"/>
              <a:t>Calculus and Linear Algebra [Math 54 or </a:t>
            </a:r>
            <a:r>
              <a:rPr lang="en-US" dirty="0" smtClean="0"/>
              <a:t>EE16a or Stat 88]</a:t>
            </a:r>
            <a:endParaRPr lang="en-US" dirty="0" smtClean="0"/>
          </a:p>
          <a:p>
            <a:r>
              <a:rPr lang="en-US" dirty="0" smtClean="0"/>
              <a:t>We will not be enforcing prerequisites</a:t>
            </a: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 however  you should be familiar with the material in these classes (especially Data8)</a:t>
            </a:r>
          </a:p>
          <a:p>
            <a:r>
              <a:rPr lang="en-US" dirty="0" smtClean="0"/>
              <a:t>Homework 1 will help verify your familiarity </a:t>
            </a:r>
          </a:p>
          <a:p>
            <a:pPr lvl="1"/>
            <a:r>
              <a:rPr lang="en-US" dirty="0" smtClean="0"/>
              <a:t>Do Hw1 and skim the Data8 textbook: 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www.inferentialthinking.com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158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1" y="926185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 smtClean="0">
                <a:uFillTx/>
              </a:rPr>
              <a:t>What will I learn?</a:t>
            </a:r>
            <a:endParaRPr lang="en-US" sz="7200" dirty="0">
              <a:uFillTx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 in Data 100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2450" y="1646238"/>
            <a:ext cx="11396868" cy="4694445"/>
          </a:xfrm>
        </p:spPr>
        <p:txBody>
          <a:bodyPr numCol="2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Data collection and sampling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Data cleaning and manipulation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Regular Expressions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SQL and Enterprise Data Management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Xpath</a:t>
            </a:r>
            <a:r>
              <a:rPr lang="en-US" dirty="0" smtClean="0"/>
              <a:t> and web-scraping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Exploratory Data Analysis &amp; Visualization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Hypothesis Testing &amp; Confidence Int.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Model design &amp; loss formulation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Batch and Stochastic Gradient Descent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Ordinary Least Squares Regression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Logistic Regression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Feature Engineering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Bias - Variance Tradeoff &amp; overfitting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Regularization &amp;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1168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78435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We will use </a:t>
            </a:r>
            <a:r>
              <a:rPr lang="en-US" b="1" i="1" u="sng" dirty="0" smtClean="0">
                <a:uFillTx/>
              </a:rPr>
              <a:t>Real </a:t>
            </a:r>
            <a:r>
              <a:rPr lang="en-US" b="1" i="1" u="sng" dirty="0" smtClean="0">
                <a:uFillTx/>
              </a:rPr>
              <a:t>Data</a:t>
            </a:r>
            <a:endParaRPr lang="en-US" b="1" i="1" u="sng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3998"/>
            <a:ext cx="10515600" cy="4672966"/>
          </a:xfrm>
        </p:spPr>
        <p:txBody>
          <a:bodyPr>
            <a:normAutofit fontScale="92500"/>
          </a:bodyPr>
          <a:lstStyle/>
          <a:p>
            <a:pPr marL="14287" indent="0">
              <a:buNone/>
            </a:pPr>
            <a:r>
              <a:rPr lang="en-US" dirty="0" smtClean="0">
                <a:uFillTx/>
              </a:rPr>
              <a:t>Homework, labs, and in class examples will build on real data:</a:t>
            </a:r>
          </a:p>
          <a:p>
            <a:r>
              <a:rPr lang="en-US" dirty="0" smtClean="0">
                <a:uFillTx/>
              </a:rPr>
              <a:t>Twitter, Speeches, Scientific Data, Maps, Surveys, Images, </a:t>
            </a:r>
            <a:r>
              <a:rPr lang="mr-IN" dirty="0" smtClean="0">
                <a:uFillTx/>
              </a:rPr>
              <a:t>…</a:t>
            </a:r>
            <a:endParaRPr lang="en-US" dirty="0" smtClean="0">
              <a:uFillTx/>
            </a:endParaRPr>
          </a:p>
          <a:p>
            <a:pPr marL="14287" indent="0">
              <a:buNone/>
            </a:pPr>
            <a:endParaRPr lang="en-US" dirty="0" smtClean="0">
              <a:uFillTx/>
            </a:endParaRPr>
          </a:p>
          <a:p>
            <a:pPr marL="14287" indent="0">
              <a:buNone/>
            </a:pPr>
            <a:r>
              <a:rPr lang="en-US" dirty="0" smtClean="0">
                <a:uFillTx/>
              </a:rPr>
              <a:t>The data will be:</a:t>
            </a:r>
          </a:p>
          <a:p>
            <a:r>
              <a:rPr lang="en-US" b="1" dirty="0" smtClean="0">
                <a:uFillTx/>
              </a:rPr>
              <a:t>messy</a:t>
            </a:r>
            <a:r>
              <a:rPr lang="en-US" dirty="0" smtClean="0">
                <a:uFillTx/>
              </a:rPr>
              <a:t> and you will have to clean it</a:t>
            </a:r>
          </a:p>
          <a:p>
            <a:r>
              <a:rPr lang="en-US" b="1" i="1" dirty="0" smtClean="0">
                <a:uFillTx/>
              </a:rPr>
              <a:t>big(</a:t>
            </a:r>
            <a:r>
              <a:rPr lang="en-US" b="1" i="1" dirty="0" err="1" smtClean="0">
                <a:uFillTx/>
              </a:rPr>
              <a:t>ish</a:t>
            </a:r>
            <a:r>
              <a:rPr lang="en-US" b="1" i="1" dirty="0" smtClean="0">
                <a:uFillTx/>
              </a:rPr>
              <a:t>)</a:t>
            </a:r>
            <a:r>
              <a:rPr lang="en-US" dirty="0" smtClean="0">
                <a:uFillTx/>
              </a:rPr>
              <a:t> and you will have to be a little clever to process it</a:t>
            </a:r>
          </a:p>
          <a:p>
            <a:r>
              <a:rPr lang="en-US" b="1" dirty="0" smtClean="0">
                <a:uFillTx/>
              </a:rPr>
              <a:t>complicated </a:t>
            </a:r>
            <a:r>
              <a:rPr lang="en-US" dirty="0" smtClean="0">
                <a:uFillTx/>
              </a:rPr>
              <a:t>and you will have to learn about the </a:t>
            </a:r>
            <a:r>
              <a:rPr lang="en-US" b="1" i="1" dirty="0" smtClean="0">
                <a:uFillTx/>
              </a:rPr>
              <a:t>domain</a:t>
            </a:r>
          </a:p>
          <a:p>
            <a:pPr marL="14287" indent="0">
              <a:buNone/>
            </a:pPr>
            <a:endParaRPr lang="en-US" dirty="0"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19075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You will Learn How to Use Real Tools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4638"/>
            <a:ext cx="10515600" cy="467677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uFillTx/>
              </a:rPr>
              <a:t>Focus on Python programming language</a:t>
            </a:r>
          </a:p>
          <a:p>
            <a:r>
              <a:rPr lang="en-US" dirty="0" smtClean="0">
                <a:uFillTx/>
              </a:rPr>
              <a:t>We will use various different technologies</a:t>
            </a:r>
          </a:p>
          <a:p>
            <a:pPr lvl="1"/>
            <a:r>
              <a:rPr lang="en-US" dirty="0" err="1" smtClean="0">
                <a:uFillTx/>
              </a:rPr>
              <a:t>Jupyter</a:t>
            </a:r>
            <a:r>
              <a:rPr lang="en-US" dirty="0" smtClean="0">
                <a:uFillTx/>
              </a:rPr>
              <a:t> notebooks, pandas, </a:t>
            </a:r>
            <a:r>
              <a:rPr lang="en-US" dirty="0" err="1">
                <a:uFillTx/>
              </a:rPr>
              <a:t>n</a:t>
            </a:r>
            <a:r>
              <a:rPr lang="en-US" dirty="0" err="1" smtClean="0">
                <a:uFillTx/>
              </a:rPr>
              <a:t>umpy</a:t>
            </a:r>
            <a:r>
              <a:rPr lang="en-US" dirty="0" smtClean="0">
                <a:uFillTx/>
              </a:rPr>
              <a:t>, </a:t>
            </a:r>
            <a:r>
              <a:rPr lang="en-US" dirty="0" err="1" smtClean="0">
                <a:uFillTx/>
              </a:rPr>
              <a:t>matplotlib</a:t>
            </a:r>
            <a:r>
              <a:rPr lang="en-US" dirty="0" smtClean="0">
                <a:uFillTx/>
              </a:rPr>
              <a:t>, </a:t>
            </a:r>
            <a:r>
              <a:rPr lang="en-US" dirty="0" err="1" smtClean="0">
                <a:uFillTx/>
              </a:rPr>
              <a:t>postgres</a:t>
            </a:r>
            <a:r>
              <a:rPr lang="en-US" dirty="0" smtClean="0">
                <a:uFillTx/>
              </a:rPr>
              <a:t>, </a:t>
            </a:r>
            <a:r>
              <a:rPr lang="en-US" dirty="0" err="1" smtClean="0">
                <a:uFillTx/>
              </a:rPr>
              <a:t>seaborn</a:t>
            </a:r>
            <a:r>
              <a:rPr lang="en-US" dirty="0" smtClean="0">
                <a:uFillTx/>
              </a:rPr>
              <a:t>, </a:t>
            </a:r>
            <a:r>
              <a:rPr lang="en-US" dirty="0" err="1" smtClean="0">
                <a:uFillTx/>
              </a:rPr>
              <a:t>scikit</a:t>
            </a:r>
            <a:r>
              <a:rPr lang="en-US" dirty="0" smtClean="0"/>
              <a:t>-learn</a:t>
            </a:r>
            <a:r>
              <a:rPr lang="en-US" dirty="0" smtClean="0">
                <a:uFillTx/>
              </a:rPr>
              <a:t>, </a:t>
            </a:r>
            <a:r>
              <a:rPr lang="en-US" dirty="0" err="1" smtClean="0">
                <a:uFillTx/>
              </a:rPr>
              <a:t>plotly</a:t>
            </a:r>
            <a:r>
              <a:rPr lang="en-US" dirty="0" smtClean="0">
                <a:uFillTx/>
              </a:rPr>
              <a:t>, </a:t>
            </a:r>
            <a:r>
              <a:rPr lang="en-US" dirty="0" err="1" smtClean="0">
                <a:uFillTx/>
              </a:rPr>
              <a:t>Dask</a:t>
            </a:r>
            <a:r>
              <a:rPr lang="en-US" dirty="0" smtClean="0">
                <a:uFillTx/>
              </a:rPr>
              <a:t>, </a:t>
            </a:r>
            <a:r>
              <a:rPr lang="mr-IN" dirty="0" smtClean="0">
                <a:uFillTx/>
              </a:rPr>
              <a:t>…</a:t>
            </a:r>
            <a:endParaRPr lang="en-US" dirty="0" smtClean="0">
              <a:uFillTx/>
            </a:endParaRPr>
          </a:p>
          <a:p>
            <a:r>
              <a:rPr lang="en-US" i="1" dirty="0" smtClean="0">
                <a:uFillTx/>
              </a:rPr>
              <a:t>We </a:t>
            </a:r>
            <a:r>
              <a:rPr lang="en-US" b="1" i="1" dirty="0" smtClean="0">
                <a:uFillTx/>
              </a:rPr>
              <a:t>won’t</a:t>
            </a:r>
            <a:r>
              <a:rPr lang="en-US" i="1" dirty="0" smtClean="0">
                <a:uFillTx/>
              </a:rPr>
              <a:t> teach you everything </a:t>
            </a:r>
            <a:r>
              <a:rPr lang="mr-IN" dirty="0" smtClean="0">
                <a:uFillTx/>
              </a:rPr>
              <a:t>…</a:t>
            </a:r>
            <a:endParaRPr lang="en-US" dirty="0" smtClean="0">
              <a:uFillTx/>
            </a:endParaRPr>
          </a:p>
          <a:p>
            <a:pPr lvl="1"/>
            <a:r>
              <a:rPr lang="en-US" dirty="0" smtClean="0">
                <a:uFillTx/>
              </a:rPr>
              <a:t>You will learn to </a:t>
            </a:r>
            <a:r>
              <a:rPr lang="en-US" b="1" dirty="0" smtClean="0">
                <a:uFillTx/>
              </a:rPr>
              <a:t>read documentation</a:t>
            </a:r>
          </a:p>
          <a:p>
            <a:pPr lvl="1"/>
            <a:r>
              <a:rPr lang="en-US" dirty="0" smtClean="0">
                <a:uFillTx/>
              </a:rPr>
              <a:t>You will learn to </a:t>
            </a:r>
            <a:r>
              <a:rPr lang="en-US" b="1" dirty="0" smtClean="0">
                <a:uFillTx/>
              </a:rPr>
              <a:t>teach yourself</a:t>
            </a:r>
          </a:p>
          <a:p>
            <a:r>
              <a:rPr lang="en-US" b="1" i="1" dirty="0" smtClean="0">
                <a:uFillTx/>
              </a:rPr>
              <a:t>BETA WARNING:</a:t>
            </a:r>
            <a:r>
              <a:rPr lang="en-US" dirty="0" smtClean="0">
                <a:uFillTx/>
              </a:rPr>
              <a:t> Things will break </a:t>
            </a:r>
            <a:r>
              <a:rPr lang="mr-IN" dirty="0" smtClean="0">
                <a:uFillTx/>
              </a:rPr>
              <a:t>…</a:t>
            </a:r>
            <a:endParaRPr lang="en-US" dirty="0" smtClean="0">
              <a:uFillTx/>
            </a:endParaRPr>
          </a:p>
          <a:p>
            <a:pPr lvl="1"/>
            <a:r>
              <a:rPr lang="en-US" dirty="0" smtClean="0">
                <a:uFillTx/>
              </a:rPr>
              <a:t>You will learn how </a:t>
            </a:r>
            <a:r>
              <a:rPr lang="en-US" b="1" dirty="0" smtClean="0">
                <a:uFillTx/>
              </a:rPr>
              <a:t>to debug</a:t>
            </a:r>
          </a:p>
          <a:p>
            <a:pPr lvl="1"/>
            <a:r>
              <a:rPr lang="en-US" dirty="0" smtClean="0">
                <a:uFillTx/>
              </a:rPr>
              <a:t>You will learn how </a:t>
            </a:r>
            <a:r>
              <a:rPr lang="en-US" b="1" dirty="0" smtClean="0">
                <a:uFillTx/>
              </a:rPr>
              <a:t>to get help </a:t>
            </a:r>
            <a:r>
              <a:rPr lang="en-US" dirty="0" smtClean="0">
                <a:uFillTx/>
              </a:rPr>
              <a:t>(on Piazza)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72" y="166906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Reading and Reference Materials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574" y="1492469"/>
            <a:ext cx="11513426" cy="5365531"/>
          </a:xfrm>
        </p:spPr>
        <p:txBody>
          <a:bodyPr>
            <a:normAutofit/>
          </a:bodyPr>
          <a:lstStyle/>
          <a:p>
            <a:pPr marL="14287" lvl="1" indent="0">
              <a:spcBef>
                <a:spcPts val="2200"/>
              </a:spcBef>
              <a:buClr>
                <a:schemeClr val="tx1"/>
              </a:buClr>
              <a:buSzPct val="100000"/>
              <a:buNone/>
            </a:pPr>
            <a:r>
              <a:rPr lang="en-US" dirty="0" smtClean="0">
                <a:uFillTx/>
              </a:rPr>
              <a:t>No single great </a:t>
            </a:r>
            <a:r>
              <a:rPr lang="en-US" dirty="0" smtClean="0">
                <a:uFillTx/>
              </a:rPr>
              <a:t>book </a:t>
            </a:r>
            <a:r>
              <a:rPr lang="en-US" dirty="0"/>
              <a:t>(working on a Data 100 </a:t>
            </a:r>
            <a:r>
              <a:rPr lang="en-US" dirty="0" err="1" smtClean="0"/>
              <a:t>gitbook</a:t>
            </a:r>
            <a:r>
              <a:rPr lang="en-US" dirty="0" smtClean="0"/>
              <a:t> </a:t>
            </a:r>
            <a:r>
              <a:rPr lang="mr-IN" dirty="0"/>
              <a:t>…</a:t>
            </a:r>
            <a:r>
              <a:rPr lang="en-US" dirty="0" smtClean="0"/>
              <a:t>)</a:t>
            </a:r>
            <a:endParaRPr lang="en-US" dirty="0" smtClean="0">
              <a:uFillTx/>
            </a:endParaRPr>
          </a:p>
          <a:p>
            <a:pPr lvl="1"/>
            <a:r>
              <a:rPr lang="en-US" dirty="0" smtClean="0"/>
              <a:t>Lectures slides and screencasts will be available on online</a:t>
            </a:r>
          </a:p>
          <a:p>
            <a:pPr lvl="1"/>
            <a:r>
              <a:rPr lang="en-US" b="1" dirty="0" smtClean="0"/>
              <a:t>Use </a:t>
            </a:r>
            <a:r>
              <a:rPr lang="en-US" b="1" dirty="0"/>
              <a:t>online reference </a:t>
            </a:r>
            <a:r>
              <a:rPr lang="en-US" b="1" dirty="0" smtClean="0"/>
              <a:t>materials</a:t>
            </a:r>
            <a:endParaRPr lang="en-US" dirty="0" smtClean="0"/>
          </a:p>
          <a:p>
            <a:pPr marL="14287" indent="0">
              <a:buNone/>
            </a:pPr>
            <a:r>
              <a:rPr lang="en-US" dirty="0" smtClean="0"/>
              <a:t>We will occasionally (in a few lectures) reference a few </a:t>
            </a:r>
            <a:r>
              <a:rPr lang="en-US" dirty="0" err="1" smtClean="0"/>
              <a:t>ebooks</a:t>
            </a:r>
            <a:endParaRPr lang="en-US" dirty="0"/>
          </a:p>
          <a:p>
            <a:r>
              <a:rPr lang="en-US" sz="1900" dirty="0"/>
              <a:t>Joel Grus. </a:t>
            </a:r>
            <a:r>
              <a:rPr lang="en-US" sz="1900" i="1" dirty="0"/>
              <a:t>“Data Science from Scratch</a:t>
            </a:r>
            <a:r>
              <a:rPr lang="en-US" sz="1900" i="1" dirty="0" smtClean="0"/>
              <a:t>” </a:t>
            </a:r>
            <a:r>
              <a:rPr lang="en-US" sz="1900" dirty="0" smtClean="0"/>
              <a:t>[</a:t>
            </a:r>
            <a:r>
              <a:rPr lang="en-US" sz="1900" dirty="0" smtClean="0">
                <a:hlinkClick r:id="rId3"/>
              </a:rPr>
              <a:t>eBook Link</a:t>
            </a:r>
            <a:r>
              <a:rPr lang="en-US" sz="1900" dirty="0" smtClean="0"/>
              <a:t>]</a:t>
            </a:r>
          </a:p>
          <a:p>
            <a:r>
              <a:rPr lang="en-US" sz="1900" dirty="0" smtClean="0"/>
              <a:t>Cathy </a:t>
            </a:r>
            <a:r>
              <a:rPr lang="en-US" sz="1900" dirty="0"/>
              <a:t>O’Neil and Rachel </a:t>
            </a:r>
            <a:r>
              <a:rPr lang="en-US" sz="1900" dirty="0" err="1"/>
              <a:t>Schutt</a:t>
            </a:r>
            <a:r>
              <a:rPr lang="en-US" sz="1900" dirty="0"/>
              <a:t>. </a:t>
            </a:r>
            <a:r>
              <a:rPr lang="en-US" sz="1900" i="1" dirty="0"/>
              <a:t>“Doing Data Science</a:t>
            </a:r>
            <a:r>
              <a:rPr lang="en-US" sz="1900" i="1" dirty="0" smtClean="0"/>
              <a:t>” </a:t>
            </a:r>
            <a:r>
              <a:rPr lang="en-US" sz="1900" dirty="0" smtClean="0"/>
              <a:t>[</a:t>
            </a:r>
            <a:r>
              <a:rPr lang="en-US" sz="1900" dirty="0">
                <a:hlinkClick r:id="rId4"/>
              </a:rPr>
              <a:t>eBook </a:t>
            </a:r>
            <a:r>
              <a:rPr lang="en-US" sz="1900" dirty="0" smtClean="0">
                <a:hlinkClick r:id="rId4"/>
              </a:rPr>
              <a:t>Link</a:t>
            </a:r>
            <a:r>
              <a:rPr lang="en-US" sz="1900" dirty="0" smtClean="0"/>
              <a:t>]</a:t>
            </a:r>
          </a:p>
          <a:p>
            <a:r>
              <a:rPr lang="en-US" sz="1900" dirty="0" smtClean="0"/>
              <a:t>G</a:t>
            </a:r>
            <a:r>
              <a:rPr lang="en-US" sz="1900" dirty="0"/>
              <a:t>. James, D. Witten, T. Hastie and R. </a:t>
            </a:r>
            <a:r>
              <a:rPr lang="en-US" sz="1900" dirty="0" err="1"/>
              <a:t>Tibshirani</a:t>
            </a:r>
            <a:r>
              <a:rPr lang="en-US" sz="1900" dirty="0"/>
              <a:t>. </a:t>
            </a:r>
            <a:r>
              <a:rPr lang="en-US" sz="1900" i="1" dirty="0"/>
              <a:t>“</a:t>
            </a:r>
            <a:r>
              <a:rPr lang="en-US" sz="1900" i="1" dirty="0" smtClean="0"/>
              <a:t>An Introduction </a:t>
            </a:r>
            <a:r>
              <a:rPr lang="en-US" sz="1900" i="1" dirty="0"/>
              <a:t>to Statistical Learning.” </a:t>
            </a:r>
            <a:r>
              <a:rPr lang="en-US" sz="1900" dirty="0"/>
              <a:t>[</a:t>
            </a:r>
            <a:r>
              <a:rPr lang="en-US" sz="1900" dirty="0">
                <a:hlinkClick r:id="rId5"/>
              </a:rPr>
              <a:t>pdf Link</a:t>
            </a:r>
            <a:r>
              <a:rPr lang="en-US" sz="1900" dirty="0"/>
              <a:t>]</a:t>
            </a:r>
          </a:p>
          <a:p>
            <a:r>
              <a:rPr lang="en-US" sz="1900" dirty="0" smtClean="0"/>
              <a:t>Wes </a:t>
            </a:r>
            <a:r>
              <a:rPr lang="en-US" sz="1900" dirty="0"/>
              <a:t>McKinney. </a:t>
            </a:r>
            <a:r>
              <a:rPr lang="en-US" sz="1900" i="1" dirty="0" smtClean="0"/>
              <a:t>“</a:t>
            </a:r>
            <a:r>
              <a:rPr lang="en-US" sz="1900" i="1" dirty="0"/>
              <a:t>Python for Data </a:t>
            </a:r>
            <a:r>
              <a:rPr lang="en-US" sz="1900" i="1" dirty="0" smtClean="0"/>
              <a:t>Analysis” </a:t>
            </a:r>
            <a:r>
              <a:rPr lang="en-US" sz="1900" dirty="0" smtClean="0"/>
              <a:t>[</a:t>
            </a:r>
            <a:r>
              <a:rPr lang="en-US" sz="1900" dirty="0" smtClean="0">
                <a:hlinkClick r:id="rId6"/>
              </a:rPr>
              <a:t>pdf link</a:t>
            </a:r>
            <a:r>
              <a:rPr lang="en-US" sz="1900" dirty="0" smtClean="0"/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76" y="855866"/>
            <a:ext cx="2807438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Grades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3006" y="457644"/>
            <a:ext cx="9766694" cy="5213129"/>
          </a:xfrm>
        </p:spPr>
        <p:txBody>
          <a:bodyPr>
            <a:noAutofit/>
          </a:bodyPr>
          <a:lstStyle/>
          <a:p>
            <a:pPr marL="14287" indent="0">
              <a:buNone/>
            </a:pPr>
            <a:r>
              <a:rPr lang="en-US" sz="3200" b="1" dirty="0" smtClean="0">
                <a:uFillTx/>
              </a:rPr>
              <a:t>[20%] </a:t>
            </a:r>
            <a:r>
              <a:rPr lang="en-US" sz="3200" dirty="0"/>
              <a:t>6</a:t>
            </a:r>
            <a:r>
              <a:rPr lang="en-US" sz="3200" dirty="0" smtClean="0">
                <a:uFillTx/>
              </a:rPr>
              <a:t> </a:t>
            </a:r>
            <a:r>
              <a:rPr lang="en-US" sz="3200" dirty="0"/>
              <a:t>H</a:t>
            </a:r>
            <a:r>
              <a:rPr lang="en-US" sz="3200" dirty="0" smtClean="0">
                <a:uFillTx/>
              </a:rPr>
              <a:t>omework assignments </a:t>
            </a:r>
            <a:br>
              <a:rPr lang="en-US" sz="3200" dirty="0" smtClean="0">
                <a:uFillTx/>
              </a:rPr>
            </a:br>
            <a:r>
              <a:rPr lang="en-US" sz="3200" dirty="0" smtClean="0">
                <a:uFillTx/>
              </a:rPr>
              <a:t>	(drop the lowest)</a:t>
            </a:r>
          </a:p>
          <a:p>
            <a:pPr marL="14287" indent="0">
              <a:buNone/>
            </a:pPr>
            <a:r>
              <a:rPr lang="en-US" sz="3200" b="1" dirty="0" smtClean="0"/>
              <a:t>[10%] </a:t>
            </a:r>
            <a:r>
              <a:rPr lang="en-US" sz="3200" dirty="0" smtClean="0"/>
              <a:t>2 Projects (multi-week homework's)</a:t>
            </a:r>
            <a:endParaRPr lang="en-US" sz="3200" i="1" dirty="0" smtClean="0">
              <a:uFillTx/>
            </a:endParaRPr>
          </a:p>
          <a:p>
            <a:pPr marL="14287" indent="0">
              <a:buNone/>
            </a:pPr>
            <a:r>
              <a:rPr lang="en-US" sz="3200" b="1" dirty="0" smtClean="0"/>
              <a:t>[</a:t>
            </a:r>
            <a:r>
              <a:rPr lang="en-US" sz="3200" b="1" dirty="0"/>
              <a:t>10%] </a:t>
            </a:r>
            <a:r>
              <a:rPr lang="en-US" sz="3200" dirty="0"/>
              <a:t>Labs (Graded on Completion</a:t>
            </a:r>
            <a:r>
              <a:rPr lang="en-US" sz="3200" dirty="0" smtClean="0"/>
              <a:t>)</a:t>
            </a:r>
            <a:endParaRPr lang="en-US" sz="3200" b="1" dirty="0" smtClean="0">
              <a:uFillTx/>
            </a:endParaRPr>
          </a:p>
          <a:p>
            <a:pPr marL="14287" indent="0">
              <a:buNone/>
            </a:pPr>
            <a:r>
              <a:rPr lang="en-US" sz="3200" b="1" dirty="0" smtClean="0">
                <a:uFillTx/>
              </a:rPr>
              <a:t>[5%] </a:t>
            </a:r>
            <a:r>
              <a:rPr lang="en-US" sz="3200" dirty="0" smtClean="0">
                <a:uFillTx/>
              </a:rPr>
              <a:t>Vitamins (</a:t>
            </a:r>
            <a:r>
              <a:rPr lang="en-US" sz="3200" dirty="0"/>
              <a:t>w</a:t>
            </a:r>
            <a:r>
              <a:rPr lang="en-US" sz="3200" dirty="0" smtClean="0">
                <a:uFillTx/>
              </a:rPr>
              <a:t>eekly online </a:t>
            </a:r>
            <a:r>
              <a:rPr lang="en-US" sz="3200" dirty="0" smtClean="0"/>
              <a:t>q</a:t>
            </a:r>
            <a:r>
              <a:rPr lang="en-US" sz="3200" dirty="0" smtClean="0">
                <a:uFillTx/>
              </a:rPr>
              <a:t>uizzes)</a:t>
            </a:r>
            <a:endParaRPr lang="en-US" sz="3200" i="1" dirty="0" smtClean="0">
              <a:uFillTx/>
            </a:endParaRPr>
          </a:p>
          <a:p>
            <a:pPr marL="14287" indent="0">
              <a:buNone/>
            </a:pPr>
            <a:r>
              <a:rPr lang="en-US" sz="3200" b="1" dirty="0"/>
              <a:t>[5%] </a:t>
            </a:r>
            <a:r>
              <a:rPr lang="en-US" sz="3200" dirty="0" smtClean="0"/>
              <a:t>In class participation </a:t>
            </a:r>
          </a:p>
          <a:p>
            <a:pPr lvl="1"/>
            <a:r>
              <a:rPr lang="en-US" dirty="0" smtClean="0"/>
              <a:t>Participate in at least 18 of the lectures for full credit.</a:t>
            </a:r>
            <a:endParaRPr lang="en-US" dirty="0"/>
          </a:p>
          <a:p>
            <a:pPr lvl="1"/>
            <a:r>
              <a:rPr lang="en-US" dirty="0" smtClean="0"/>
              <a:t>Using google forms or </a:t>
            </a:r>
            <a:r>
              <a:rPr lang="en-US" dirty="0" err="1" smtClean="0"/>
              <a:t>bcourses</a:t>
            </a:r>
            <a:r>
              <a:rPr lang="en-US" dirty="0" smtClean="0"/>
              <a:t> (</a:t>
            </a:r>
            <a:r>
              <a:rPr lang="en-US" b="1" dirty="0" smtClean="0"/>
              <a:t>bring a browser</a:t>
            </a:r>
            <a:r>
              <a:rPr lang="en-US" dirty="0" smtClean="0"/>
              <a:t>)</a:t>
            </a:r>
          </a:p>
          <a:p>
            <a:pPr marL="14287" indent="0">
              <a:buNone/>
            </a:pPr>
            <a:r>
              <a:rPr lang="en-US" sz="3200" b="1" dirty="0" smtClean="0"/>
              <a:t>[20%] </a:t>
            </a:r>
            <a:r>
              <a:rPr lang="en-US" sz="3200" dirty="0" smtClean="0"/>
              <a:t>1 Midterm (in class)</a:t>
            </a:r>
            <a:endParaRPr lang="en-US" sz="3200" b="1" dirty="0" smtClean="0">
              <a:uFillTx/>
            </a:endParaRPr>
          </a:p>
          <a:p>
            <a:pPr marL="14287" indent="0">
              <a:buNone/>
            </a:pPr>
            <a:r>
              <a:rPr lang="en-US" sz="3200" b="1" dirty="0" smtClean="0">
                <a:uFillTx/>
              </a:rPr>
              <a:t>[</a:t>
            </a:r>
            <a:r>
              <a:rPr lang="en-US" sz="3200" b="1" dirty="0" smtClean="0"/>
              <a:t>30</a:t>
            </a:r>
            <a:r>
              <a:rPr lang="en-US" sz="3200" b="1" dirty="0" smtClean="0">
                <a:uFillTx/>
              </a:rPr>
              <a:t>%] </a:t>
            </a:r>
            <a:r>
              <a:rPr lang="en-US" sz="3200" dirty="0" smtClean="0">
                <a:uFillTx/>
              </a:rPr>
              <a:t>1 Final</a:t>
            </a:r>
            <a:endParaRPr lang="en-US" sz="3200" i="1" dirty="0">
              <a:uFillTx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782285" y="855866"/>
            <a:ext cx="0" cy="57415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Time Policy (don’t be late)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5 days </a:t>
            </a:r>
            <a:r>
              <a:rPr lang="en-US" sz="3200" dirty="0" smtClean="0"/>
              <a:t>of “slip-time” to be </a:t>
            </a:r>
            <a:r>
              <a:rPr lang="en-US" sz="3200" b="1" dirty="0" smtClean="0"/>
              <a:t>used on homework/projects </a:t>
            </a:r>
            <a:r>
              <a:rPr lang="en-US" sz="3200" dirty="0" smtClean="0"/>
              <a:t>for </a:t>
            </a:r>
            <a:r>
              <a:rPr lang="en-US" sz="3200" b="1" dirty="0" smtClean="0"/>
              <a:t>unforeseen circumstances </a:t>
            </a:r>
            <a:r>
              <a:rPr lang="en-US" sz="3200" dirty="0" smtClean="0"/>
              <a:t>(e.g., get sick or deadline conflicts)</a:t>
            </a:r>
          </a:p>
          <a:p>
            <a:r>
              <a:rPr lang="en-US" sz="3200" dirty="0" smtClean="0"/>
              <a:t>After you have used your slip-time budget</a:t>
            </a:r>
          </a:p>
          <a:p>
            <a:pPr lvl="1"/>
            <a:r>
              <a:rPr lang="en-US" sz="2800" b="1" dirty="0" smtClean="0"/>
              <a:t>20% per day for each late day</a:t>
            </a:r>
          </a:p>
          <a:p>
            <a:r>
              <a:rPr lang="en-US" sz="3200" dirty="0" smtClean="0"/>
              <a:t>If you are having trouble finishing assignments on time let us know!</a:t>
            </a:r>
          </a:p>
        </p:txBody>
      </p:sp>
    </p:spTree>
    <p:extLst>
      <p:ext uri="{BB962C8B-B14F-4D97-AF65-F5344CB8AC3E}">
        <p14:creationId xmlns:p14="http://schemas.microsoft.com/office/powerpoint/2010/main" val="39581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9485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uFillTx/>
              <a:latin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1342551"/>
            <a:ext cx="9233941" cy="5436151"/>
            <a:chOff x="-1" y="2876366"/>
            <a:chExt cx="6763273" cy="39816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9495E"/>
                </a:clrFrom>
                <a:clrTo>
                  <a:srgbClr val="29495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" y="2974019"/>
              <a:ext cx="6763273" cy="3883981"/>
            </a:xfrm>
            <a:prstGeom prst="rect">
              <a:avLst/>
            </a:prstGeom>
          </p:spPr>
        </p:pic>
        <p:sp>
          <p:nvSpPr>
            <p:cNvPr id="5" name="Rectangle 4"/>
            <p:cNvSpPr>
              <a:spLocks/>
            </p:cNvSpPr>
            <p:nvPr/>
          </p:nvSpPr>
          <p:spPr bwMode="auto">
            <a:xfrm>
              <a:off x="5291092" y="2876366"/>
              <a:ext cx="1207364" cy="1926454"/>
            </a:xfrm>
            <a:prstGeom prst="rect">
              <a:avLst/>
            </a:prstGeom>
            <a:solidFill>
              <a:srgbClr val="29485D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000000"/>
                </a:solidFill>
                <a:uFillTx/>
                <a:latin typeface="Arial" charset="0"/>
              </a:endParaRPr>
            </a:p>
          </p:txBody>
        </p:sp>
      </p:grpSp>
      <p:sp>
        <p:nvSpPr>
          <p:cNvPr id="7" name="Rectangle 6"/>
          <p:cNvSpPr>
            <a:spLocks/>
          </p:cNvSpPr>
          <p:nvPr/>
        </p:nvSpPr>
        <p:spPr>
          <a:xfrm>
            <a:off x="6912546" y="6309520"/>
            <a:ext cx="5132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uFillTx/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2400" dirty="0" err="1">
                <a:solidFill>
                  <a:schemeClr val="bg1"/>
                </a:solidFill>
                <a:uFillTx/>
                <a:latin typeface="Helvetica Neue" charset="0"/>
                <a:ea typeface="Helvetica Neue" charset="0"/>
                <a:cs typeface="Helvetica Neue" charset="0"/>
              </a:rPr>
              <a:t>www.dataforclimateaction.org</a:t>
            </a:r>
            <a:endParaRPr lang="en-US" sz="2400" dirty="0">
              <a:solidFill>
                <a:schemeClr val="bg1"/>
              </a:solidFill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257331" y="210177"/>
            <a:ext cx="11677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rgbClr val="FFFFFF"/>
                </a:solidFill>
                <a:uFillTx/>
                <a:latin typeface="Tahoma" charset="0"/>
                <a:ea typeface="Tahoma" charset="0"/>
                <a:cs typeface="Tahoma" charset="0"/>
              </a:rPr>
              <a:t>Data can </a:t>
            </a:r>
            <a:r>
              <a:rPr lang="en-US" sz="6000" dirty="0" smtClean="0">
                <a:solidFill>
                  <a:srgbClr val="FFFFFF"/>
                </a:solidFill>
                <a:uFillTx/>
                <a:latin typeface="Tahoma" charset="0"/>
                <a:ea typeface="Tahoma" charset="0"/>
                <a:cs typeface="Tahoma" charset="0"/>
              </a:rPr>
              <a:t>help address </a:t>
            </a:r>
            <a:br>
              <a:rPr lang="en-US" sz="6000" dirty="0" smtClean="0">
                <a:solidFill>
                  <a:srgbClr val="FFFFFF"/>
                </a:solidFill>
                <a:uFillTx/>
                <a:latin typeface="Tahoma" charset="0"/>
                <a:ea typeface="Tahoma" charset="0"/>
                <a:cs typeface="Tahoma" charset="0"/>
              </a:rPr>
            </a:br>
            <a:r>
              <a:rPr lang="en-US" sz="6000" dirty="0" smtClean="0">
                <a:solidFill>
                  <a:srgbClr val="FFFFFF"/>
                </a:solidFill>
                <a:uFillTx/>
                <a:latin typeface="Tahoma" charset="0"/>
                <a:ea typeface="Tahoma" charset="0"/>
                <a:cs typeface="Tahoma" charset="0"/>
              </a:rPr>
              <a:t>            climate change </a:t>
            </a:r>
            <a:r>
              <a:rPr lang="mr-IN" sz="6000" dirty="0" smtClean="0">
                <a:solidFill>
                  <a:srgbClr val="FFFFFF"/>
                </a:solidFill>
                <a:uFillTx/>
                <a:latin typeface="Tahoma" charset="0"/>
                <a:ea typeface="Tahoma" charset="0"/>
                <a:cs typeface="Tahoma" charset="0"/>
              </a:rPr>
              <a:t>…</a:t>
            </a:r>
            <a:endParaRPr lang="en-US" sz="6000" dirty="0">
              <a:solidFill>
                <a:srgbClr val="FFFFFF"/>
              </a:solidFill>
              <a:uFillTx/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6831724" y="2401640"/>
            <a:ext cx="512179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800" dirty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By tracking </a:t>
            </a:r>
            <a:r>
              <a:rPr lang="en-US" sz="2800" b="1" dirty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sales data </a:t>
            </a:r>
            <a:r>
              <a:rPr lang="en-US" sz="2800" dirty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on energy efficient </a:t>
            </a:r>
            <a:r>
              <a:rPr lang="en-US" sz="2800" dirty="0" smtClean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appliances</a:t>
            </a:r>
            <a:r>
              <a:rPr lang="en-US" sz="2800" dirty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, data for climate </a:t>
            </a:r>
            <a:r>
              <a:rPr lang="en-US" sz="2800" dirty="0" smtClean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action is helping</a:t>
            </a:r>
            <a:r>
              <a:rPr lang="en-US" sz="2800" b="1" dirty="0" smtClean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800" b="1" dirty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guide </a:t>
            </a:r>
            <a:r>
              <a:rPr lang="en-US" sz="2800" b="1" dirty="0" smtClean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urban campaigns </a:t>
            </a:r>
            <a:br>
              <a:rPr lang="en-US" sz="2800" b="1" dirty="0" smtClean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2800" dirty="0" smtClean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to </a:t>
            </a:r>
            <a:r>
              <a:rPr lang="en-US" sz="2800" dirty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educate the </a:t>
            </a:r>
            <a:r>
              <a:rPr lang="en-US" sz="2800" dirty="0" smtClean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general </a:t>
            </a:r>
            <a:r>
              <a:rPr lang="en-US" sz="2800" dirty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public and measure </a:t>
            </a:r>
            <a:r>
              <a:rPr lang="en-US" sz="2800" dirty="0" smtClean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changes </a:t>
            </a:r>
            <a:r>
              <a:rPr lang="en-US" sz="2800" dirty="0">
                <a:solidFill>
                  <a:srgbClr val="FFFFFF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in purchasing behavior.</a:t>
            </a:r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6005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162" y="155766"/>
            <a:ext cx="10801350" cy="1325563"/>
          </a:xfrm>
        </p:spPr>
        <p:txBody>
          <a:bodyPr/>
          <a:lstStyle/>
          <a:p>
            <a:r>
              <a:rPr lang="en-US" dirty="0" smtClean="0"/>
              <a:t>Collaboration Policy: </a:t>
            </a:r>
            <a:r>
              <a:rPr lang="en-US" b="1" i="1" dirty="0" smtClean="0"/>
              <a:t>Don’t Cheat!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912" y="1481328"/>
            <a:ext cx="10515600" cy="5157215"/>
          </a:xfrm>
        </p:spPr>
        <p:txBody>
          <a:bodyPr>
            <a:normAutofit/>
          </a:bodyPr>
          <a:lstStyle/>
          <a:p>
            <a:r>
              <a:rPr lang="en-US" dirty="0" smtClean="0"/>
              <a:t>Data Science is a collaborative activity</a:t>
            </a:r>
          </a:p>
          <a:p>
            <a:r>
              <a:rPr lang="en-US" dirty="0" smtClean="0"/>
              <a:t>You may discuss problems with friends</a:t>
            </a:r>
          </a:p>
          <a:p>
            <a:pPr lvl="1"/>
            <a:r>
              <a:rPr lang="en-US" dirty="0" smtClean="0"/>
              <a:t>List their names at the top of your assignments</a:t>
            </a:r>
          </a:p>
          <a:p>
            <a:pPr lvl="1"/>
            <a:r>
              <a:rPr lang="en-US" dirty="0" smtClean="0"/>
              <a:t>We may periodically analyze the collaboration networks </a:t>
            </a:r>
          </a:p>
          <a:p>
            <a:r>
              <a:rPr lang="en-US" b="1" i="1" u="sng" dirty="0" smtClean="0"/>
              <a:t>You must write your solutions individually</a:t>
            </a:r>
          </a:p>
          <a:p>
            <a:pPr marL="14287" indent="0">
              <a:buNone/>
            </a:pPr>
            <a:r>
              <a:rPr lang="en-US" sz="3600" b="1" i="1" u="sng" dirty="0" smtClean="0"/>
              <a:t>Don’t Cheat</a:t>
            </a:r>
          </a:p>
          <a:p>
            <a:r>
              <a:rPr lang="en-US" dirty="0" smtClean="0"/>
              <a:t>Content in the homework and vitamins will be on the midterm and final</a:t>
            </a:r>
          </a:p>
          <a:p>
            <a:r>
              <a:rPr lang="en-US" dirty="0" smtClean="0"/>
              <a:t>If you are struggling let us know so we can help!  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110025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Staying Up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communication will be through Piazza</a:t>
            </a:r>
          </a:p>
          <a:p>
            <a:pPr lvl="1"/>
            <a:r>
              <a:rPr lang="en-US" dirty="0">
                <a:hlinkClick r:id="rId2"/>
              </a:rPr>
              <a:t>https://piazza.com/berkeley/spring2018/ds100/home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If you have questions about assignments</a:t>
            </a:r>
          </a:p>
          <a:p>
            <a:pPr lvl="2"/>
            <a:r>
              <a:rPr lang="en-US" dirty="0" smtClean="0"/>
              <a:t>Try commenting on the appropriate discussion</a:t>
            </a:r>
          </a:p>
          <a:p>
            <a:pPr lvl="2"/>
            <a:r>
              <a:rPr lang="en-US" dirty="0" smtClean="0"/>
              <a:t>Do not share your code </a:t>
            </a:r>
            <a:r>
              <a:rPr lang="en-US" dirty="0" smtClean="0"/>
              <a:t>publicly  </a:t>
            </a:r>
            <a:endParaRPr lang="en-US" dirty="0" smtClean="0"/>
          </a:p>
          <a:p>
            <a:pPr lvl="1"/>
            <a:r>
              <a:rPr lang="en-US" dirty="0" smtClean="0"/>
              <a:t>If you have private question </a:t>
            </a:r>
            <a:r>
              <a:rPr lang="en-US" dirty="0" smtClean="0">
                <a:sym typeface="Wingdings"/>
              </a:rPr>
              <a:t> write a private post on Piazza</a:t>
            </a:r>
          </a:p>
          <a:p>
            <a:pPr lvl="2"/>
            <a:r>
              <a:rPr lang="en-US" dirty="0" smtClean="0">
                <a:sym typeface="Wingdings"/>
              </a:rPr>
              <a:t>This will ensure a quick response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will also be updating the website with links to homework, lectures, and vitamins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www.ds100.org/sp18/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35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Lifecycle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High-level description of the data science </a:t>
            </a:r>
            <a:r>
              <a:rPr lang="en-US" i="1" dirty="0" smtClean="0"/>
              <a:t>workflow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587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2967794" y="1409965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Ask </a:t>
            </a:r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Question</a:t>
            </a:r>
            <a:endParaRPr lang="en-US" sz="28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7875876" y="1409964"/>
            <a:ext cx="12073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Obtain</a:t>
            </a:r>
            <a:b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endParaRPr lang="en-US" sz="28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7949028" y="3808295"/>
            <a:ext cx="1992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Data</a:t>
            </a:r>
            <a:endParaRPr lang="en-US" sz="28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2506363" y="3808295"/>
            <a:ext cx="19928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pPr algn="r"/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World</a:t>
            </a:r>
            <a:endParaRPr lang="en-US" sz="28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94701" y="783020"/>
            <a:ext cx="3" cy="8135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11896" y="783020"/>
            <a:ext cx="1" cy="8135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13689" y="4549987"/>
            <a:ext cx="3" cy="8135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3316136" y="5363523"/>
            <a:ext cx="31951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Reports, Decisions,</a:t>
            </a:r>
          </a:p>
          <a:p>
            <a:pPr algn="ctr"/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&amp; </a:t>
            </a:r>
            <a:r>
              <a:rPr lang="en-US" sz="28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Solutions</a:t>
            </a:r>
            <a:endParaRPr lang="en-US" sz="28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97524" y="1596558"/>
            <a:ext cx="594360" cy="59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214717" y="1596558"/>
            <a:ext cx="594360" cy="59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4717" y="3988169"/>
            <a:ext cx="594360" cy="59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97524" y="3988169"/>
            <a:ext cx="594360" cy="59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191884" y="4285349"/>
            <a:ext cx="202283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894704" y="2190918"/>
            <a:ext cx="0" cy="17972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91884" y="1893738"/>
            <a:ext cx="202283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11897" y="2190918"/>
            <a:ext cx="0" cy="17972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2" idx="5"/>
          </p:cNvCxnSpPr>
          <p:nvPr/>
        </p:nvCxnSpPr>
        <p:spPr>
          <a:xfrm flipH="1" flipV="1">
            <a:off x="5104842" y="2103876"/>
            <a:ext cx="2196917" cy="197133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8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3" grpId="0" animBg="1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7846311" y="3808515"/>
            <a:ext cx="21611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Ask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Question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4658130" y="3808514"/>
            <a:ext cx="16482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Obtain</a:t>
            </a:r>
            <a:b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4759938" y="7146347"/>
            <a:ext cx="27703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Data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7188413" y="7146347"/>
            <a:ext cx="27703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pPr algn="r"/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World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509134" y="2935976"/>
            <a:ext cx="4" cy="1132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151567" y="2935976"/>
            <a:ext cx="1" cy="113222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535560" y="8178583"/>
            <a:ext cx="4" cy="1132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8291195" y="9310807"/>
            <a:ext cx="44887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Reports, Decisions,</a:t>
            </a:r>
          </a:p>
          <a:p>
            <a:pPr algn="ctr"/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&amp;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Solutions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095543" y="4068203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737974" y="4068203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737974" y="7396683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0095543" y="7396683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0922733" y="7810278"/>
            <a:ext cx="28152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0509138" y="4895392"/>
            <a:ext cx="0" cy="2501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922733" y="4481797"/>
            <a:ext cx="28152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151569" y="4895392"/>
            <a:ext cx="0" cy="2501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2" idx="5"/>
          </p:cNvCxnSpPr>
          <p:nvPr/>
        </p:nvCxnSpPr>
        <p:spPr>
          <a:xfrm flipH="1" flipV="1">
            <a:off x="10801594" y="4774253"/>
            <a:ext cx="3057519" cy="27435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/ Problem Formulation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838200" y="2306127"/>
            <a:ext cx="7008111" cy="4351339"/>
          </a:xfrm>
        </p:spPr>
        <p:txBody>
          <a:bodyPr/>
          <a:lstStyle/>
          <a:p>
            <a:r>
              <a:rPr lang="en-US" dirty="0"/>
              <a:t>What do we want to </a:t>
            </a:r>
            <a:r>
              <a:rPr lang="en-US" dirty="0" smtClean="0"/>
              <a:t>know?</a:t>
            </a:r>
          </a:p>
          <a:p>
            <a:r>
              <a:rPr lang="en-US" dirty="0" smtClean="0"/>
              <a:t>What </a:t>
            </a:r>
            <a:r>
              <a:rPr lang="en-US" dirty="0"/>
              <a:t>problems are we trying to solve? </a:t>
            </a:r>
          </a:p>
          <a:p>
            <a:r>
              <a:rPr lang="en-US" dirty="0"/>
              <a:t>What are </a:t>
            </a:r>
            <a:r>
              <a:rPr lang="en-US" dirty="0" smtClean="0"/>
              <a:t>the hypotheses we want to test?</a:t>
            </a:r>
            <a:endParaRPr lang="en-US" dirty="0"/>
          </a:p>
          <a:p>
            <a:r>
              <a:rPr lang="en-US" dirty="0"/>
              <a:t>What are our metrics of success?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27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-5031489" y="4066428"/>
            <a:ext cx="21611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Ask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Question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780330" y="4066427"/>
            <a:ext cx="16482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Obtain</a:t>
            </a:r>
            <a:b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882138" y="7404260"/>
            <a:ext cx="27703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Data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5689387" y="7404260"/>
            <a:ext cx="27703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pPr algn="r"/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World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-2368666" y="3193889"/>
            <a:ext cx="4" cy="1132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73767" y="3193889"/>
            <a:ext cx="1" cy="113222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-2342240" y="8436496"/>
            <a:ext cx="4" cy="1132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-4586605" y="9568720"/>
            <a:ext cx="44887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Reports, Decisions,</a:t>
            </a:r>
          </a:p>
          <a:p>
            <a:pPr algn="ctr"/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&amp;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Solutions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-2782257" y="4326116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60174" y="4326116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60174" y="7654596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-2782257" y="7654596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-1955067" y="8068191"/>
            <a:ext cx="28152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-2368662" y="5153305"/>
            <a:ext cx="0" cy="2501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-1955067" y="4739710"/>
            <a:ext cx="28152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73769" y="5153305"/>
            <a:ext cx="0" cy="2501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2" idx="5"/>
          </p:cNvCxnSpPr>
          <p:nvPr/>
        </p:nvCxnSpPr>
        <p:spPr>
          <a:xfrm flipH="1" flipV="1">
            <a:off x="-2076206" y="5032166"/>
            <a:ext cx="3057519" cy="27435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 and Cleaning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210147" y="2261705"/>
            <a:ext cx="7359490" cy="4351339"/>
          </a:xfrm>
        </p:spPr>
        <p:txBody>
          <a:bodyPr/>
          <a:lstStyle/>
          <a:p>
            <a:r>
              <a:rPr lang="en-US" dirty="0"/>
              <a:t>What data do we have and what data do we need? </a:t>
            </a:r>
          </a:p>
          <a:p>
            <a:r>
              <a:rPr lang="en-US" dirty="0"/>
              <a:t>How will we </a:t>
            </a:r>
            <a:r>
              <a:rPr lang="en-US" dirty="0" smtClean="0"/>
              <a:t>sample more </a:t>
            </a:r>
            <a:r>
              <a:rPr lang="en-US" dirty="0"/>
              <a:t>data?</a:t>
            </a:r>
          </a:p>
          <a:p>
            <a:r>
              <a:rPr lang="en-US" dirty="0" smtClean="0"/>
              <a:t>Is our data representative of the population we want to study?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4602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-5305809" y="-1271402"/>
            <a:ext cx="21611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Ask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Question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506010" y="-1271403"/>
            <a:ext cx="16482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Obtain</a:t>
            </a:r>
            <a:b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607818" y="2066430"/>
            <a:ext cx="27703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Data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5963707" y="2066430"/>
            <a:ext cx="27703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pPr algn="r"/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World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-2642986" y="-2143941"/>
            <a:ext cx="4" cy="1132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9447" y="-2143941"/>
            <a:ext cx="1" cy="113222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-2616560" y="3098666"/>
            <a:ext cx="4" cy="1132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-4860925" y="4230890"/>
            <a:ext cx="44887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Reports, Decisions,</a:t>
            </a:r>
          </a:p>
          <a:p>
            <a:pPr algn="ctr"/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&amp;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Solutions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-3056577" y="-1011714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5854" y="-1011714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5854" y="2316766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-3056577" y="2316766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-2229387" y="2730361"/>
            <a:ext cx="28152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-2642982" y="-184525"/>
            <a:ext cx="0" cy="2501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-2229387" y="-598120"/>
            <a:ext cx="28152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99449" y="-184525"/>
            <a:ext cx="0" cy="2501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2" idx="5"/>
          </p:cNvCxnSpPr>
          <p:nvPr/>
        </p:nvCxnSpPr>
        <p:spPr>
          <a:xfrm flipH="1" flipV="1">
            <a:off x="-2350526" y="-305664"/>
            <a:ext cx="3057519" cy="27435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91490" y="4927403"/>
            <a:ext cx="11395710" cy="1325563"/>
          </a:xfrm>
        </p:spPr>
        <p:txBody>
          <a:bodyPr/>
          <a:lstStyle/>
          <a:p>
            <a:r>
              <a:rPr lang="en-US" dirty="0" smtClean="0"/>
              <a:t>Exploratory Data Analysis &amp; Visualization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909958" y="854439"/>
            <a:ext cx="6977242" cy="4048669"/>
          </a:xfrm>
        </p:spPr>
        <p:txBody>
          <a:bodyPr/>
          <a:lstStyle/>
          <a:p>
            <a:r>
              <a:rPr lang="en-US" dirty="0" smtClean="0"/>
              <a:t>How is our data organized and what does it contain?</a:t>
            </a:r>
          </a:p>
          <a:p>
            <a:r>
              <a:rPr lang="en-US" dirty="0" smtClean="0"/>
              <a:t>What </a:t>
            </a:r>
            <a:r>
              <a:rPr lang="en-US" dirty="0"/>
              <a:t>are the biases, anomalies, or other issues with the </a:t>
            </a:r>
            <a:r>
              <a:rPr lang="en-US" dirty="0" smtClean="0"/>
              <a:t>data?</a:t>
            </a:r>
          </a:p>
          <a:p>
            <a:r>
              <a:rPr lang="en-US" dirty="0" smtClean="0"/>
              <a:t>How </a:t>
            </a:r>
            <a:r>
              <a:rPr lang="en-US" dirty="0"/>
              <a:t>do we transform the data to enable effective analysis?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73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8374804" y="-1850522"/>
            <a:ext cx="21611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Ask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Question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5186623" y="-1850523"/>
            <a:ext cx="16482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Obtain</a:t>
            </a:r>
            <a:b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5288431" y="1487310"/>
            <a:ext cx="27703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Data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7716906" y="1487310"/>
            <a:ext cx="27703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Understand</a:t>
            </a:r>
          </a:p>
          <a:p>
            <a:pPr algn="r"/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he World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37627" y="-2723061"/>
            <a:ext cx="4" cy="1132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680060" y="-2723061"/>
            <a:ext cx="1" cy="113222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1064053" y="2519546"/>
            <a:ext cx="4" cy="1132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9634694" y="3625835"/>
            <a:ext cx="26315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Reports, Decisions,</a:t>
            </a:r>
          </a:p>
          <a:p>
            <a:pPr algn="ctr"/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&amp; </a:t>
            </a:r>
            <a:r>
              <a:rPr lang="en-US" sz="4000" dirty="0" smtClean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Solutions</a:t>
            </a:r>
            <a:endParaRPr lang="en-US" sz="4000" dirty="0"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624036" y="-1590834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266467" y="-1590834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266467" y="1737646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0624036" y="1737646"/>
            <a:ext cx="827190" cy="82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1451226" y="2151241"/>
            <a:ext cx="28152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1037631" y="-763645"/>
            <a:ext cx="0" cy="2501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451226" y="-1177240"/>
            <a:ext cx="28152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680062" y="-763645"/>
            <a:ext cx="0" cy="2501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2" idx="5"/>
          </p:cNvCxnSpPr>
          <p:nvPr/>
        </p:nvCxnSpPr>
        <p:spPr>
          <a:xfrm flipH="1" flipV="1">
            <a:off x="11330087" y="-884784"/>
            <a:ext cx="3057519" cy="27435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700749" y="4804045"/>
            <a:ext cx="11395710" cy="1325563"/>
          </a:xfrm>
        </p:spPr>
        <p:txBody>
          <a:bodyPr/>
          <a:lstStyle/>
          <a:p>
            <a:r>
              <a:rPr lang="en-US" dirty="0" smtClean="0"/>
              <a:t>Predictions and Inference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646212" y="1061323"/>
            <a:ext cx="6977242" cy="4048669"/>
          </a:xfrm>
        </p:spPr>
        <p:txBody>
          <a:bodyPr/>
          <a:lstStyle/>
          <a:p>
            <a:r>
              <a:rPr lang="en-US" dirty="0"/>
              <a:t>What does the data say about the world? </a:t>
            </a:r>
          </a:p>
          <a:p>
            <a:r>
              <a:rPr lang="en-US" dirty="0"/>
              <a:t>Does it answer our questions or accurately solve the problem? </a:t>
            </a:r>
          </a:p>
          <a:p>
            <a:r>
              <a:rPr lang="en-US" dirty="0"/>
              <a:t>How robust are our conclusions and can we trust the predictions? </a:t>
            </a:r>
          </a:p>
        </p:txBody>
      </p:sp>
    </p:spTree>
    <p:extLst>
      <p:ext uri="{BB962C8B-B14F-4D97-AF65-F5344CB8AC3E}">
        <p14:creationId xmlns:p14="http://schemas.microsoft.com/office/powerpoint/2010/main" val="1574355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/>
          <a:srcRect/>
          <a:stretch/>
        </p:blipFill>
        <p:spPr>
          <a:xfrm>
            <a:off x="5717509" y="2715902"/>
            <a:ext cx="5101698" cy="3630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806" y="0"/>
            <a:ext cx="480496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1404" y="261214"/>
            <a:ext cx="54437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 Science </a:t>
            </a:r>
            <a:r>
              <a:rPr lang="en-US" sz="5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</a:t>
            </a:r>
          </a:p>
          <a:p>
            <a:r>
              <a:rPr lang="en-US" sz="5400" dirty="0" err="1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transfroming</a:t>
            </a:r>
            <a:r>
              <a:rPr lang="en-US" sz="5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5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6600" b="1" i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Science</a:t>
            </a:r>
            <a:endParaRPr lang="en-US" sz="5400" b="1" i="1" dirty="0" smtClean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400" dirty="0" smtClean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Jim Gray</a:t>
            </a:r>
            <a:br>
              <a:rPr lang="en-US" sz="5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600" i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Turing Award Winning</a:t>
            </a:r>
            <a:br>
              <a:rPr lang="en-US" sz="3600" i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600" i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Computer Scientist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&amp; Cal Alum.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009">
            <a:off x="8217304" y="2575616"/>
            <a:ext cx="1257680" cy="8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1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/>
          <a:srcRect/>
          <a:stretch/>
        </p:blipFill>
        <p:spPr>
          <a:xfrm>
            <a:off x="6854168" y="2010803"/>
            <a:ext cx="5539417" cy="3941778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8931349" y="5967350"/>
            <a:ext cx="2296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Jim Gray</a:t>
            </a:r>
            <a:endParaRPr lang="en-US" sz="2000" dirty="0">
              <a:solidFill>
                <a:schemeClr val="bg1"/>
              </a:solidFill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01027" y="1841075"/>
            <a:ext cx="3752982" cy="1713592"/>
            <a:chOff x="577806" y="1826289"/>
            <a:chExt cx="3752982" cy="1713592"/>
          </a:xfrm>
        </p:grpSpPr>
        <p:pic>
          <p:nvPicPr>
            <p:cNvPr id="8" name="Picture 2" descr="D0330399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577806" y="1833001"/>
              <a:ext cx="1288160" cy="170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1866652" y="1826289"/>
              <a:ext cx="24641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Experimental</a:t>
              </a:r>
              <a:endParaRPr lang="en-US" sz="2000" dirty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61475" y="2807409"/>
            <a:ext cx="3457881" cy="1718310"/>
            <a:chOff x="895349" y="2730205"/>
            <a:chExt cx="3457881" cy="1718310"/>
          </a:xfrm>
        </p:grpSpPr>
        <p:pic>
          <p:nvPicPr>
            <p:cNvPr id="9" name="Picture 8" descr="bboard.jp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895349" y="2741635"/>
              <a:ext cx="1300228" cy="1706880"/>
            </a:xfrm>
            <a:prstGeom prst="rect">
              <a:avLst/>
            </a:prstGeom>
          </p:spPr>
        </p:pic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2245922" y="2730205"/>
              <a:ext cx="2107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Theoretical</a:t>
              </a:r>
              <a:endParaRPr lang="en-US" sz="2000" dirty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737386" y="3793247"/>
            <a:ext cx="3357289" cy="1706880"/>
            <a:chOff x="1224960" y="3448710"/>
            <a:chExt cx="3357289" cy="1706880"/>
          </a:xfrm>
        </p:grpSpPr>
        <p:pic>
          <p:nvPicPr>
            <p:cNvPr id="10" name="Picture 9" descr="ds.jpg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1224960" y="3448710"/>
              <a:ext cx="1291956" cy="1706880"/>
            </a:xfrm>
            <a:prstGeom prst="rect">
              <a:avLst/>
            </a:prstGeom>
          </p:spPr>
        </p:pic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2570160" y="3448710"/>
              <a:ext cx="20120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Simulation</a:t>
              </a:r>
              <a:endParaRPr lang="en-US" sz="2000" dirty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85810" y="4767656"/>
            <a:ext cx="3166600" cy="1706880"/>
            <a:chOff x="1546300" y="4443797"/>
            <a:chExt cx="3166600" cy="1706880"/>
          </a:xfrm>
        </p:grpSpPr>
        <p:pic>
          <p:nvPicPr>
            <p:cNvPr id="11" name="Picture 5" descr="sds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1546300" y="4443797"/>
              <a:ext cx="1382145" cy="170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2986145" y="4443797"/>
              <a:ext cx="172675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Data</a:t>
              </a:r>
            </a:p>
            <a:p>
              <a:r>
                <a:rPr lang="en-US" sz="3200" dirty="0">
                  <a:solidFill>
                    <a:schemeClr val="accent4"/>
                  </a:solidFill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Intensive</a:t>
              </a:r>
              <a:endParaRPr lang="en-US" sz="2000" dirty="0">
                <a:solidFill>
                  <a:schemeClr val="accent4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20" name="Title 2"/>
          <p:cNvSpPr txBox="1">
            <a:spLocks/>
          </p:cNvSpPr>
          <p:nvPr/>
        </p:nvSpPr>
        <p:spPr>
          <a:xfrm>
            <a:off x="1441937" y="0"/>
            <a:ext cx="9259746" cy="199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Introduced the idea of the </a:t>
            </a:r>
            <a:br>
              <a:rPr lang="en-US" smtClean="0"/>
            </a:br>
            <a:r>
              <a:rPr lang="en-US" b="1" smtClean="0"/>
              <a:t>Fourth Paradigm</a:t>
            </a:r>
            <a:r>
              <a:rPr lang="en-US" smtClean="0"/>
              <a:t> of Science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9185"/>
            <a:ext cx="12192000" cy="1996034"/>
          </a:xfrm>
        </p:spPr>
        <p:txBody>
          <a:bodyPr>
            <a:normAutofit/>
          </a:bodyPr>
          <a:lstStyle/>
          <a:p>
            <a:r>
              <a:rPr lang="en-US" sz="6000" dirty="0" smtClean="0">
                <a:uFillTx/>
              </a:rPr>
              <a:t>Astronomy in the 4</a:t>
            </a:r>
            <a:r>
              <a:rPr lang="en-US" sz="6000" baseline="30000" dirty="0" smtClean="0">
                <a:uFillTx/>
              </a:rPr>
              <a:t>th</a:t>
            </a:r>
            <a:r>
              <a:rPr lang="en-US" sz="6000" dirty="0" smtClean="0">
                <a:uFillTx/>
              </a:rPr>
              <a:t> Paradigm</a:t>
            </a:r>
            <a:endParaRPr lang="en-US" sz="6000" dirty="0"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81499" y="1996034"/>
            <a:ext cx="3180865" cy="2852176"/>
          </a:xfrm>
          <a:prstGeom prst="rect">
            <a:avLst/>
          </a:prstGeom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90748" y="4954535"/>
            <a:ext cx="3932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Sloan Digital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Sky Survey (SDSS)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523026" y="2411856"/>
            <a:ext cx="2238742" cy="2480600"/>
          </a:xfrm>
          <a:prstGeom prst="rect">
            <a:avLst/>
          </a:prstGeom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5687749" y="4954535"/>
            <a:ext cx="2079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Database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Systems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4721130" y="2930440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+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4308" y="2527844"/>
            <a:ext cx="1858067" cy="1574633"/>
          </a:xfrm>
          <a:prstGeom prst="rect">
            <a:avLst/>
          </a:prstGeom>
        </p:spPr>
      </p:pic>
      <p:sp>
        <p:nvSpPr>
          <p:cNvPr id="18" name="TextBox 17"/>
          <p:cNvSpPr txBox="1">
            <a:spLocks/>
          </p:cNvSpPr>
          <p:nvPr/>
        </p:nvSpPr>
        <p:spPr>
          <a:xfrm>
            <a:off x="9462480" y="4186490"/>
            <a:ext cx="1601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Sky </a:t>
            </a:r>
            <a:r>
              <a:rPr lang="en-US" sz="4000" smtClean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4000" smtClean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4000" smtClean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Server</a:t>
            </a:r>
            <a:endParaRPr lang="en-US" sz="4000" dirty="0">
              <a:solidFill>
                <a:schemeClr val="bg1"/>
              </a:solidFill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Right Arrow 1"/>
          <p:cNvSpPr>
            <a:spLocks/>
          </p:cNvSpPr>
          <p:nvPr/>
        </p:nvSpPr>
        <p:spPr bwMode="auto">
          <a:xfrm>
            <a:off x="7977228" y="3025058"/>
            <a:ext cx="653227" cy="580204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uFillTx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269713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Technology Trends</a:t>
            </a:r>
            <a:endParaRPr lang="en-US" dirty="0">
              <a:uFillTx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84047" y="5629383"/>
            <a:ext cx="5783643" cy="892552"/>
            <a:chOff x="684047" y="5629383"/>
            <a:chExt cx="5783643" cy="892552"/>
          </a:xfrm>
        </p:grpSpPr>
        <p:grpSp>
          <p:nvGrpSpPr>
            <p:cNvPr id="36" name="Group 35"/>
            <p:cNvGrpSpPr/>
            <p:nvPr/>
          </p:nvGrpSpPr>
          <p:grpSpPr>
            <a:xfrm>
              <a:off x="684047" y="5629383"/>
              <a:ext cx="5585700" cy="523220"/>
              <a:chOff x="1151880" y="5972680"/>
              <a:chExt cx="5585700" cy="523220"/>
            </a:xfrm>
          </p:grpSpPr>
          <p:sp>
            <p:nvSpPr>
              <p:cNvPr id="6" name="TextBox 5"/>
              <p:cNvSpPr txBox="1">
                <a:spLocks/>
              </p:cNvSpPr>
              <p:nvPr/>
            </p:nvSpPr>
            <p:spPr>
              <a:xfrm>
                <a:off x="1151880" y="5972680"/>
                <a:ext cx="11192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smtClean="0">
                    <a:uFillTx/>
                  </a:rPr>
                  <a:t>1980s</a:t>
                </a:r>
                <a:endParaRPr lang="en-US" sz="2800" dirty="0">
                  <a:uFillTx/>
                </a:endParaRPr>
              </a:p>
            </p:txBody>
          </p:sp>
          <p:sp>
            <p:nvSpPr>
              <p:cNvPr id="8" name="TextBox 7"/>
              <p:cNvSpPr txBox="1">
                <a:spLocks/>
              </p:cNvSpPr>
              <p:nvPr/>
            </p:nvSpPr>
            <p:spPr>
              <a:xfrm>
                <a:off x="2867188" y="5972680"/>
                <a:ext cx="38703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uFillTx/>
                  </a:rPr>
                  <a:t>Hardware Industry</a:t>
                </a:r>
                <a:endParaRPr lang="en-US" sz="2800" dirty="0">
                  <a:uFillTx/>
                </a:endParaRPr>
              </a:p>
            </p:txBody>
          </p:sp>
          <p:sp>
            <p:nvSpPr>
              <p:cNvPr id="18" name="Oval 17"/>
              <p:cNvSpPr>
                <a:spLocks/>
              </p:cNvSpPr>
              <p:nvPr/>
            </p:nvSpPr>
            <p:spPr>
              <a:xfrm>
                <a:off x="2426513" y="6112924"/>
                <a:ext cx="242732" cy="2427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uFillTx/>
                </a:endParaRPr>
              </a:p>
            </p:txBody>
          </p:sp>
        </p:grpSp>
        <p:sp>
          <p:nvSpPr>
            <p:cNvPr id="34" name="TextBox 33"/>
            <p:cNvSpPr txBox="1">
              <a:spLocks/>
            </p:cNvSpPr>
            <p:nvPr/>
          </p:nvSpPr>
          <p:spPr>
            <a:xfrm>
              <a:off x="2747279" y="6152603"/>
              <a:ext cx="3720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 smtClean="0">
                  <a:uFillTx/>
                </a:rPr>
                <a:t>Sold computers</a:t>
              </a:r>
              <a:endParaRPr lang="en-US" dirty="0">
                <a:uFillTx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84046" y="4702950"/>
            <a:ext cx="5783643" cy="1066677"/>
            <a:chOff x="684046" y="4702950"/>
            <a:chExt cx="5783643" cy="1066677"/>
          </a:xfrm>
        </p:grpSpPr>
        <p:grpSp>
          <p:nvGrpSpPr>
            <p:cNvPr id="22" name="Group 21"/>
            <p:cNvGrpSpPr/>
            <p:nvPr/>
          </p:nvGrpSpPr>
          <p:grpSpPr>
            <a:xfrm>
              <a:off x="684046" y="4702950"/>
              <a:ext cx="5397779" cy="1066677"/>
              <a:chOff x="684046" y="4702950"/>
              <a:chExt cx="5397779" cy="1066677"/>
            </a:xfrm>
          </p:grpSpPr>
          <p:cxnSp>
            <p:nvCxnSpPr>
              <p:cNvPr id="23" name="Straight Arrow Connector 22"/>
              <p:cNvCxnSpPr>
                <a:endCxn id="19" idx="4"/>
              </p:cNvCxnSpPr>
              <p:nvPr/>
            </p:nvCxnSpPr>
            <p:spPr>
              <a:xfrm flipV="1">
                <a:off x="2080045" y="5085926"/>
                <a:ext cx="1" cy="683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/>
              <p:cNvGrpSpPr/>
              <p:nvPr/>
            </p:nvGrpSpPr>
            <p:grpSpPr>
              <a:xfrm>
                <a:off x="684046" y="4702950"/>
                <a:ext cx="5397779" cy="523220"/>
                <a:chOff x="1151879" y="4989970"/>
                <a:chExt cx="5397779" cy="523220"/>
              </a:xfrm>
            </p:grpSpPr>
            <p:sp>
              <p:nvSpPr>
                <p:cNvPr id="11" name="TextBox 10"/>
                <p:cNvSpPr txBox="1">
                  <a:spLocks/>
                </p:cNvSpPr>
                <p:nvPr/>
              </p:nvSpPr>
              <p:spPr>
                <a:xfrm>
                  <a:off x="1151879" y="4989970"/>
                  <a:ext cx="11192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800" dirty="0" smtClean="0">
                      <a:uFillTx/>
                    </a:rPr>
                    <a:t>1990s</a:t>
                  </a:r>
                  <a:endParaRPr lang="en-US" sz="2800" dirty="0">
                    <a:uFillTx/>
                  </a:endParaRPr>
                </a:p>
              </p:txBody>
            </p:sp>
            <p:sp>
              <p:nvSpPr>
                <p:cNvPr id="12" name="TextBox 11"/>
                <p:cNvSpPr txBox="1">
                  <a:spLocks/>
                </p:cNvSpPr>
                <p:nvPr/>
              </p:nvSpPr>
              <p:spPr>
                <a:xfrm>
                  <a:off x="2867188" y="4989970"/>
                  <a:ext cx="36824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uFillTx/>
                    </a:rPr>
                    <a:t>Software Industry</a:t>
                  </a:r>
                  <a:endParaRPr lang="en-US" sz="2800" dirty="0">
                    <a:uFillTx/>
                  </a:endParaRPr>
                </a:p>
              </p:txBody>
            </p:sp>
            <p:sp>
              <p:nvSpPr>
                <p:cNvPr id="19" name="Oval 18"/>
                <p:cNvSpPr>
                  <a:spLocks/>
                </p:cNvSpPr>
                <p:nvPr/>
              </p:nvSpPr>
              <p:spPr>
                <a:xfrm>
                  <a:off x="2426513" y="5130214"/>
                  <a:ext cx="242732" cy="2427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uFillTx/>
                  </a:endParaRPr>
                </a:p>
              </p:txBody>
            </p:sp>
          </p:grpSp>
        </p:grpSp>
        <p:sp>
          <p:nvSpPr>
            <p:cNvPr id="40" name="TextBox 39"/>
            <p:cNvSpPr txBox="1">
              <a:spLocks/>
            </p:cNvSpPr>
            <p:nvPr/>
          </p:nvSpPr>
          <p:spPr>
            <a:xfrm>
              <a:off x="2747278" y="5161940"/>
              <a:ext cx="3720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 smtClean="0">
                  <a:uFillTx/>
                </a:rPr>
                <a:t>Sold computer </a:t>
              </a:r>
              <a:r>
                <a:rPr lang="en-US" dirty="0">
                  <a:uFillTx/>
                </a:rPr>
                <a:t>s</a:t>
              </a:r>
              <a:r>
                <a:rPr lang="en-US" dirty="0" smtClean="0">
                  <a:uFillTx/>
                </a:rPr>
                <a:t>oftware</a:t>
              </a:r>
              <a:endParaRPr lang="en-US" dirty="0">
                <a:uFillTx/>
              </a:endParaRPr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6431" y="4749860"/>
            <a:ext cx="2177043" cy="184295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749" y="494815"/>
            <a:ext cx="4913725" cy="234972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3646" y="2910176"/>
            <a:ext cx="1727064" cy="177405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84046" y="3681876"/>
            <a:ext cx="6056995" cy="1161318"/>
            <a:chOff x="684046" y="3681876"/>
            <a:chExt cx="6056995" cy="1161318"/>
          </a:xfrm>
        </p:grpSpPr>
        <p:grpSp>
          <p:nvGrpSpPr>
            <p:cNvPr id="38" name="Group 37"/>
            <p:cNvGrpSpPr/>
            <p:nvPr/>
          </p:nvGrpSpPr>
          <p:grpSpPr>
            <a:xfrm>
              <a:off x="684046" y="3681876"/>
              <a:ext cx="5397779" cy="523220"/>
              <a:chOff x="1151879" y="4014821"/>
              <a:chExt cx="5397779" cy="523220"/>
            </a:xfrm>
          </p:grpSpPr>
          <p:sp>
            <p:nvSpPr>
              <p:cNvPr id="26" name="TextBox 25"/>
              <p:cNvSpPr txBox="1">
                <a:spLocks/>
              </p:cNvSpPr>
              <p:nvPr/>
            </p:nvSpPr>
            <p:spPr>
              <a:xfrm>
                <a:off x="2867188" y="4014821"/>
                <a:ext cx="36824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uFillTx/>
                  </a:rPr>
                  <a:t>Internet Industry</a:t>
                </a:r>
                <a:endParaRPr lang="en-US" sz="2800" dirty="0">
                  <a:uFillTx/>
                </a:endParaRPr>
              </a:p>
            </p:txBody>
          </p:sp>
          <p:sp>
            <p:nvSpPr>
              <p:cNvPr id="27" name="TextBox 26"/>
              <p:cNvSpPr txBox="1">
                <a:spLocks/>
              </p:cNvSpPr>
              <p:nvPr/>
            </p:nvSpPr>
            <p:spPr>
              <a:xfrm>
                <a:off x="1151879" y="4014821"/>
                <a:ext cx="11192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smtClean="0">
                    <a:uFillTx/>
                  </a:rPr>
                  <a:t>2000s</a:t>
                </a:r>
                <a:endParaRPr lang="en-US" sz="2800" dirty="0">
                  <a:uFillTx/>
                </a:endParaRPr>
              </a:p>
            </p:txBody>
          </p:sp>
          <p:sp>
            <p:nvSpPr>
              <p:cNvPr id="28" name="Oval 27"/>
              <p:cNvSpPr>
                <a:spLocks/>
              </p:cNvSpPr>
              <p:nvPr/>
            </p:nvSpPr>
            <p:spPr>
              <a:xfrm>
                <a:off x="2426512" y="4155065"/>
                <a:ext cx="242732" cy="2427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uFillTx/>
                </a:endParaRPr>
              </a:p>
            </p:txBody>
          </p:sp>
        </p:grpSp>
        <p:sp>
          <p:nvSpPr>
            <p:cNvPr id="41" name="TextBox 40"/>
            <p:cNvSpPr txBox="1">
              <a:spLocks/>
            </p:cNvSpPr>
            <p:nvPr/>
          </p:nvSpPr>
          <p:spPr>
            <a:xfrm>
              <a:off x="2747277" y="4146334"/>
              <a:ext cx="3993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 smtClean="0">
                  <a:uFillTx/>
                </a:rPr>
                <a:t>Online retailers and services</a:t>
              </a:r>
              <a:endParaRPr lang="en-US" dirty="0">
                <a:uFillTx/>
              </a:endParaRPr>
            </a:p>
          </p:txBody>
        </p:sp>
        <p:cxnSp>
          <p:nvCxnSpPr>
            <p:cNvPr id="43" name="Straight Arrow Connector 42"/>
            <p:cNvCxnSpPr>
              <a:stCxn id="19" idx="0"/>
              <a:endCxn id="28" idx="4"/>
            </p:cNvCxnSpPr>
            <p:nvPr/>
          </p:nvCxnSpPr>
          <p:spPr>
            <a:xfrm flipH="1" flipV="1">
              <a:off x="2080045" y="4064852"/>
              <a:ext cx="1" cy="778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684046" y="2703334"/>
            <a:ext cx="6056995" cy="1118786"/>
            <a:chOff x="684046" y="2703334"/>
            <a:chExt cx="6056995" cy="1118786"/>
          </a:xfrm>
        </p:grpSpPr>
        <p:grpSp>
          <p:nvGrpSpPr>
            <p:cNvPr id="39" name="Group 38"/>
            <p:cNvGrpSpPr/>
            <p:nvPr/>
          </p:nvGrpSpPr>
          <p:grpSpPr>
            <a:xfrm>
              <a:off x="684046" y="2703334"/>
              <a:ext cx="4696436" cy="523220"/>
              <a:chOff x="1151879" y="2884092"/>
              <a:chExt cx="4696436" cy="523220"/>
            </a:xfrm>
          </p:grpSpPr>
          <p:sp>
            <p:nvSpPr>
              <p:cNvPr id="13" name="TextBox 12"/>
              <p:cNvSpPr txBox="1">
                <a:spLocks/>
              </p:cNvSpPr>
              <p:nvPr/>
            </p:nvSpPr>
            <p:spPr>
              <a:xfrm>
                <a:off x="2867188" y="2884092"/>
                <a:ext cx="2981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uFillTx/>
                  </a:rPr>
                  <a:t>Data Industry</a:t>
                </a:r>
                <a:endParaRPr lang="en-US" sz="2800" dirty="0">
                  <a:uFillTx/>
                </a:endParaRPr>
              </a:p>
            </p:txBody>
          </p:sp>
          <p:sp>
            <p:nvSpPr>
              <p:cNvPr id="14" name="TextBox 13"/>
              <p:cNvSpPr txBox="1">
                <a:spLocks/>
              </p:cNvSpPr>
              <p:nvPr/>
            </p:nvSpPr>
            <p:spPr>
              <a:xfrm>
                <a:off x="1151879" y="2884092"/>
                <a:ext cx="11192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smtClean="0">
                    <a:uFillTx/>
                  </a:rPr>
                  <a:t>2010s</a:t>
                </a:r>
                <a:endParaRPr lang="en-US" sz="2800" dirty="0">
                  <a:uFillTx/>
                </a:endParaRPr>
              </a:p>
            </p:txBody>
          </p:sp>
          <p:sp>
            <p:nvSpPr>
              <p:cNvPr id="20" name="Oval 19"/>
              <p:cNvSpPr>
                <a:spLocks/>
              </p:cNvSpPr>
              <p:nvPr/>
            </p:nvSpPr>
            <p:spPr>
              <a:xfrm>
                <a:off x="2426512" y="3024336"/>
                <a:ext cx="242732" cy="2427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uFillTx/>
                </a:endParaRPr>
              </a:p>
            </p:txBody>
          </p:sp>
        </p:grpSp>
        <p:sp>
          <p:nvSpPr>
            <p:cNvPr id="42" name="TextBox 41"/>
            <p:cNvSpPr txBox="1">
              <a:spLocks/>
            </p:cNvSpPr>
            <p:nvPr/>
          </p:nvSpPr>
          <p:spPr>
            <a:xfrm>
              <a:off x="2747277" y="3147561"/>
              <a:ext cx="3993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 smtClean="0">
                  <a:uFillTx/>
                </a:rPr>
                <a:t>Collect and sell information</a:t>
              </a:r>
              <a:endParaRPr lang="en-US" dirty="0">
                <a:uFillTx/>
              </a:endParaRPr>
            </a:p>
          </p:txBody>
        </p:sp>
        <p:cxnSp>
          <p:nvCxnSpPr>
            <p:cNvPr id="52" name="Straight Arrow Connector 51"/>
            <p:cNvCxnSpPr>
              <a:stCxn id="28" idx="0"/>
              <a:endCxn id="20" idx="4"/>
            </p:cNvCxnSpPr>
            <p:nvPr/>
          </p:nvCxnSpPr>
          <p:spPr>
            <a:xfrm flipV="1">
              <a:off x="2080045" y="3086310"/>
              <a:ext cx="0" cy="7358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84046" y="1740448"/>
            <a:ext cx="4696436" cy="1103130"/>
            <a:chOff x="684046" y="1740448"/>
            <a:chExt cx="4696436" cy="1103130"/>
          </a:xfrm>
        </p:grpSpPr>
        <p:grpSp>
          <p:nvGrpSpPr>
            <p:cNvPr id="44" name="Group 43"/>
            <p:cNvGrpSpPr/>
            <p:nvPr/>
          </p:nvGrpSpPr>
          <p:grpSpPr>
            <a:xfrm>
              <a:off x="684046" y="1740448"/>
              <a:ext cx="4696436" cy="523220"/>
              <a:chOff x="1151879" y="2884092"/>
              <a:chExt cx="4696436" cy="523220"/>
            </a:xfrm>
          </p:grpSpPr>
          <p:sp>
            <p:nvSpPr>
              <p:cNvPr id="45" name="TextBox 44"/>
              <p:cNvSpPr txBox="1">
                <a:spLocks/>
              </p:cNvSpPr>
              <p:nvPr/>
            </p:nvSpPr>
            <p:spPr>
              <a:xfrm>
                <a:off x="2867188" y="2884092"/>
                <a:ext cx="2981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uFillTx/>
                  </a:rPr>
                  <a:t>?</a:t>
                </a:r>
                <a:endParaRPr lang="en-US" sz="2800" dirty="0">
                  <a:uFillTx/>
                </a:endParaRPr>
              </a:p>
            </p:txBody>
          </p:sp>
          <p:sp>
            <p:nvSpPr>
              <p:cNvPr id="46" name="TextBox 45"/>
              <p:cNvSpPr txBox="1">
                <a:spLocks/>
              </p:cNvSpPr>
              <p:nvPr/>
            </p:nvSpPr>
            <p:spPr>
              <a:xfrm>
                <a:off x="1151879" y="2884092"/>
                <a:ext cx="11192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smtClean="0">
                    <a:uFillTx/>
                  </a:rPr>
                  <a:t>2020s</a:t>
                </a:r>
                <a:endParaRPr lang="en-US" sz="2800" dirty="0">
                  <a:uFillTx/>
                </a:endParaRPr>
              </a:p>
            </p:txBody>
          </p:sp>
          <p:sp>
            <p:nvSpPr>
              <p:cNvPr id="47" name="Oval 46"/>
              <p:cNvSpPr>
                <a:spLocks/>
              </p:cNvSpPr>
              <p:nvPr/>
            </p:nvSpPr>
            <p:spPr>
              <a:xfrm>
                <a:off x="2426512" y="3024336"/>
                <a:ext cx="242732" cy="2427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uFillTx/>
                </a:endParaRPr>
              </a:p>
            </p:txBody>
          </p:sp>
        </p:grpSp>
        <p:cxnSp>
          <p:nvCxnSpPr>
            <p:cNvPr id="55" name="Straight Arrow Connector 54"/>
            <p:cNvCxnSpPr>
              <a:stCxn id="20" idx="0"/>
              <a:endCxn id="47" idx="4"/>
            </p:cNvCxnSpPr>
            <p:nvPr/>
          </p:nvCxnSpPr>
          <p:spPr>
            <a:xfrm flipV="1">
              <a:off x="2080045" y="2123424"/>
              <a:ext cx="0" cy="720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4816" y="2910176"/>
            <a:ext cx="3088658" cy="177405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5840" y="4749862"/>
            <a:ext cx="2620834" cy="1842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39121</TotalTime>
  <Words>1902</Words>
  <Application>Microsoft Macintosh PowerPoint</Application>
  <PresentationFormat>Widescreen</PresentationFormat>
  <Paragraphs>426</Paragraphs>
  <Slides>58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Calibri</vt:lpstr>
      <vt:lpstr>Century Gothic</vt:lpstr>
      <vt:lpstr>Chalkduster</vt:lpstr>
      <vt:lpstr>Courier New</vt:lpstr>
      <vt:lpstr>Helvetica</vt:lpstr>
      <vt:lpstr>Helvetica Neue</vt:lpstr>
      <vt:lpstr>Helvetica Neue Light</vt:lpstr>
      <vt:lpstr>Mangal</vt:lpstr>
      <vt:lpstr>Monaco</vt:lpstr>
      <vt:lpstr>Tahoma</vt:lpstr>
      <vt:lpstr>Times</vt:lpstr>
      <vt:lpstr>Times New Roman</vt:lpstr>
      <vt:lpstr>Wingdings</vt:lpstr>
      <vt:lpstr>Arial</vt:lpstr>
      <vt:lpstr>1_Office Theme</vt:lpstr>
      <vt:lpstr>Custom Theme</vt:lpstr>
      <vt:lpstr>Data 100 Principles &amp; Techniques of Data Science</vt:lpstr>
      <vt:lpstr>Questions for Today</vt:lpstr>
      <vt:lpstr>Data is Changing  the World</vt:lpstr>
      <vt:lpstr>Where should I eat?</vt:lpstr>
      <vt:lpstr>PowerPoint Presentation</vt:lpstr>
      <vt:lpstr>PowerPoint Presentation</vt:lpstr>
      <vt:lpstr>PowerPoint Presentation</vt:lpstr>
      <vt:lpstr>Astronomy in the 4th Paradigm</vt:lpstr>
      <vt:lpstr>Technology Trends</vt:lpstr>
      <vt:lpstr>PowerPoint Presentation</vt:lpstr>
      <vt:lpstr>The Darker Side of Data Science</vt:lpstr>
      <vt:lpstr>But … I am optimistic </vt:lpstr>
      <vt:lpstr>What is  Data Science?</vt:lpstr>
      <vt:lpstr>My Definition for Data Science</vt:lpstr>
      <vt:lpstr>Skills of Data Science</vt:lpstr>
      <vt:lpstr>Skills of Data Science</vt:lpstr>
      <vt:lpstr>Skills of Data Science</vt:lpstr>
      <vt:lpstr>Who are we?</vt:lpstr>
      <vt:lpstr>The Data 100 Team</vt:lpstr>
      <vt:lpstr>Joey Gonzalez</vt:lpstr>
      <vt:lpstr>What does it mean to be a data scientist today?</vt:lpstr>
      <vt:lpstr>O’REILLY Surveys</vt:lpstr>
      <vt:lpstr>There is a lot of excitement around Big Data           … how big is the data?</vt:lpstr>
      <vt:lpstr>Scale of Data</vt:lpstr>
      <vt:lpstr>What do they do?</vt:lpstr>
      <vt:lpstr>PowerPoint Presentation</vt:lpstr>
      <vt:lpstr>PowerPoint Presentation</vt:lpstr>
      <vt:lpstr>PowerPoint Presentation</vt:lpstr>
      <vt:lpstr>What tools do they use?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their annual income?</vt:lpstr>
      <vt:lpstr>PowerPoint Presentation</vt:lpstr>
      <vt:lpstr>Intermission</vt:lpstr>
      <vt:lpstr>PowerPoint Presentation</vt:lpstr>
      <vt:lpstr>Important Administrative Reminders</vt:lpstr>
      <vt:lpstr>What are your goals  for DS100?</vt:lpstr>
      <vt:lpstr>Our Goals</vt:lpstr>
      <vt:lpstr>What are the Prereqs. for Data 100</vt:lpstr>
      <vt:lpstr>What will I learn?</vt:lpstr>
      <vt:lpstr>Topics covered in Data 100</vt:lpstr>
      <vt:lpstr>We will use Real Data</vt:lpstr>
      <vt:lpstr>You will Learn How to Use Real Tools</vt:lpstr>
      <vt:lpstr>Reading and Reference Materials</vt:lpstr>
      <vt:lpstr>Grades</vt:lpstr>
      <vt:lpstr>On Time Policy (don’t be late)</vt:lpstr>
      <vt:lpstr>Collaboration Policy: Don’t Cheat!</vt:lpstr>
      <vt:lpstr>Staying Up to Date</vt:lpstr>
      <vt:lpstr>Data Science Lifecycle</vt:lpstr>
      <vt:lpstr>PowerPoint Presentation</vt:lpstr>
      <vt:lpstr>Question / Problem Formulation</vt:lpstr>
      <vt:lpstr>Data Acquisition and Cleaning</vt:lpstr>
      <vt:lpstr>Exploratory Data Analysis &amp; Visualization</vt:lpstr>
      <vt:lpstr>Predictions and Inference</vt:lpstr>
      <vt:lpstr>Data Science Demo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858</cp:revision>
  <cp:lastPrinted>2017-08-24T14:44:44Z</cp:lastPrinted>
  <dcterms:created xsi:type="dcterms:W3CDTF">2016-06-11T00:34:45Z</dcterms:created>
  <dcterms:modified xsi:type="dcterms:W3CDTF">2018-01-16T08:10:21Z</dcterms:modified>
</cp:coreProperties>
</file>